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1" r:id="rId3"/>
    <p:sldId id="362" r:id="rId4"/>
    <p:sldId id="360" r:id="rId5"/>
    <p:sldId id="363" r:id="rId6"/>
    <p:sldId id="914" r:id="rId7"/>
    <p:sldId id="365" r:id="rId8"/>
    <p:sldId id="527" r:id="rId9"/>
    <p:sldId id="411" r:id="rId10"/>
    <p:sldId id="258" r:id="rId11"/>
    <p:sldId id="528" r:id="rId12"/>
    <p:sldId id="602" r:id="rId13"/>
    <p:sldId id="405" r:id="rId14"/>
    <p:sldId id="452" r:id="rId15"/>
    <p:sldId id="259" r:id="rId16"/>
    <p:sldId id="915" r:id="rId17"/>
    <p:sldId id="261" r:id="rId18"/>
    <p:sldId id="262" r:id="rId19"/>
    <p:sldId id="263" r:id="rId20"/>
    <p:sldId id="264" r:id="rId21"/>
    <p:sldId id="265" r:id="rId22"/>
    <p:sldId id="268" r:id="rId23"/>
    <p:sldId id="608" r:id="rId24"/>
    <p:sldId id="610" r:id="rId25"/>
    <p:sldId id="611" r:id="rId26"/>
    <p:sldId id="612" r:id="rId27"/>
    <p:sldId id="614" r:id="rId28"/>
    <p:sldId id="615" r:id="rId29"/>
    <p:sldId id="571" r:id="rId30"/>
    <p:sldId id="464" r:id="rId31"/>
    <p:sldId id="530" r:id="rId32"/>
    <p:sldId id="260" r:id="rId3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3" d="100"/>
          <a:sy n="83" d="100"/>
        </p:scale>
        <p:origin x="1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A6220A-D81A-4B46-A561-9DD3048C25D3}" type="doc">
      <dgm:prSet loTypeId="urn:microsoft.com/office/officeart/2005/8/layout/hProcess11" loCatId="process" qsTypeId="urn:microsoft.com/office/officeart/2005/8/quickstyle/3d1" qsCatId="3D" csTypeId="urn:microsoft.com/office/officeart/2005/8/colors/accent1_2" csCatId="accent1" phldr="1"/>
      <dgm:spPr/>
      <dgm:t>
        <a:bodyPr/>
        <a:lstStyle/>
        <a:p>
          <a:endParaRPr lang="es-CO"/>
        </a:p>
      </dgm:t>
    </dgm:pt>
    <dgm:pt modelId="{435ABF5E-EF72-4F74-9717-350B68983BFB}">
      <dgm:prSet/>
      <dgm:spPr/>
      <dgm:t>
        <a:bodyPr/>
        <a:lstStyle/>
        <a:p>
          <a:r>
            <a:rPr lang="es-CO" b="1" dirty="0">
              <a:solidFill>
                <a:schemeClr val="tx1"/>
              </a:solidFill>
            </a:rPr>
            <a:t>Una herramienta que facilita la competitividad</a:t>
          </a:r>
        </a:p>
      </dgm:t>
    </dgm:pt>
    <dgm:pt modelId="{461F0BD7-55B3-47D6-A4B0-1EE0BADB182E}" type="parTrans" cxnId="{D3BB678F-5381-42A2-A711-70B72C708FC5}">
      <dgm:prSet/>
      <dgm:spPr/>
      <dgm:t>
        <a:bodyPr/>
        <a:lstStyle/>
        <a:p>
          <a:endParaRPr lang="es-CO" b="1">
            <a:solidFill>
              <a:schemeClr val="tx1"/>
            </a:solidFill>
          </a:endParaRPr>
        </a:p>
      </dgm:t>
    </dgm:pt>
    <dgm:pt modelId="{B218112B-711D-4504-BB03-FC6540F82223}" type="sibTrans" cxnId="{D3BB678F-5381-42A2-A711-70B72C708FC5}">
      <dgm:prSet/>
      <dgm:spPr/>
      <dgm:t>
        <a:bodyPr/>
        <a:lstStyle/>
        <a:p>
          <a:endParaRPr lang="es-CO" b="1">
            <a:solidFill>
              <a:schemeClr val="tx1"/>
            </a:solidFill>
          </a:endParaRPr>
        </a:p>
      </dgm:t>
    </dgm:pt>
    <dgm:pt modelId="{82BCA4B6-FFA6-4191-BD1F-C64C0FFD15A6}">
      <dgm:prSet/>
      <dgm:spPr/>
      <dgm:t>
        <a:bodyPr/>
        <a:lstStyle/>
        <a:p>
          <a:r>
            <a:rPr lang="es-CO" b="1" dirty="0">
              <a:solidFill>
                <a:schemeClr val="tx1"/>
              </a:solidFill>
            </a:rPr>
            <a:t>Un instrumento de medición del impacto social de una Organización Solidaria en su comunidad</a:t>
          </a:r>
        </a:p>
      </dgm:t>
    </dgm:pt>
    <dgm:pt modelId="{EE0D799F-EC97-4BB2-8F0A-89B5C356176A}" type="parTrans" cxnId="{5C78B8AF-F133-4C94-AE3F-45CBD7009AC9}">
      <dgm:prSet/>
      <dgm:spPr/>
      <dgm:t>
        <a:bodyPr/>
        <a:lstStyle/>
        <a:p>
          <a:endParaRPr lang="es-CO" b="1">
            <a:solidFill>
              <a:schemeClr val="tx1"/>
            </a:solidFill>
          </a:endParaRPr>
        </a:p>
      </dgm:t>
    </dgm:pt>
    <dgm:pt modelId="{8FD7F200-9478-4510-AF7F-E872EA1B14A8}" type="sibTrans" cxnId="{5C78B8AF-F133-4C94-AE3F-45CBD7009AC9}">
      <dgm:prSet/>
      <dgm:spPr/>
      <dgm:t>
        <a:bodyPr/>
        <a:lstStyle/>
        <a:p>
          <a:endParaRPr lang="es-CO" b="1">
            <a:solidFill>
              <a:schemeClr val="tx1"/>
            </a:solidFill>
          </a:endParaRPr>
        </a:p>
      </dgm:t>
    </dgm:pt>
    <dgm:pt modelId="{26A291E5-4D9B-403C-8080-509EAD135EE5}">
      <dgm:prSet/>
      <dgm:spPr/>
      <dgm:t>
        <a:bodyPr/>
        <a:lstStyle/>
        <a:p>
          <a:r>
            <a:rPr lang="es-CO" b="1" dirty="0">
              <a:solidFill>
                <a:schemeClr val="tx1"/>
              </a:solidFill>
            </a:rPr>
            <a:t>Una evaluación de la relación entre los beneficios sociales y el éxito en los negocios</a:t>
          </a:r>
        </a:p>
      </dgm:t>
    </dgm:pt>
    <dgm:pt modelId="{AA2F85BC-53A4-4876-9167-4262136AB859}" type="parTrans" cxnId="{FBDB8033-98B9-4C03-821D-287BBFD303D0}">
      <dgm:prSet/>
      <dgm:spPr/>
      <dgm:t>
        <a:bodyPr/>
        <a:lstStyle/>
        <a:p>
          <a:endParaRPr lang="es-CO" b="1">
            <a:solidFill>
              <a:schemeClr val="tx1"/>
            </a:solidFill>
          </a:endParaRPr>
        </a:p>
      </dgm:t>
    </dgm:pt>
    <dgm:pt modelId="{8A873DC4-C093-471B-AE91-98DDACCB31DA}" type="sibTrans" cxnId="{FBDB8033-98B9-4C03-821D-287BBFD303D0}">
      <dgm:prSet/>
      <dgm:spPr/>
      <dgm:t>
        <a:bodyPr/>
        <a:lstStyle/>
        <a:p>
          <a:endParaRPr lang="es-CO" b="1">
            <a:solidFill>
              <a:schemeClr val="tx1"/>
            </a:solidFill>
          </a:endParaRPr>
        </a:p>
      </dgm:t>
    </dgm:pt>
    <dgm:pt modelId="{DB9F2089-5970-4316-A764-4B1BF68CDA6F}">
      <dgm:prSet/>
      <dgm:spPr/>
      <dgm:t>
        <a:bodyPr/>
        <a:lstStyle/>
        <a:p>
          <a:r>
            <a:rPr lang="es-CO" b="1" dirty="0">
              <a:solidFill>
                <a:schemeClr val="tx1"/>
              </a:solidFill>
            </a:rPr>
            <a:t>Una herramienta estratégica de evaluación sistemática </a:t>
          </a:r>
        </a:p>
      </dgm:t>
    </dgm:pt>
    <dgm:pt modelId="{4B26B53B-E3B7-4BC8-882A-DDD1C2F98ABF}" type="parTrans" cxnId="{95209879-B8F9-4D0F-BA65-EEAECC10B4CE}">
      <dgm:prSet/>
      <dgm:spPr/>
      <dgm:t>
        <a:bodyPr/>
        <a:lstStyle/>
        <a:p>
          <a:endParaRPr lang="es-CO" b="1">
            <a:solidFill>
              <a:schemeClr val="tx1"/>
            </a:solidFill>
          </a:endParaRPr>
        </a:p>
      </dgm:t>
    </dgm:pt>
    <dgm:pt modelId="{3C09D9BC-690F-4A44-A72D-EA171531B9F6}" type="sibTrans" cxnId="{95209879-B8F9-4D0F-BA65-EEAECC10B4CE}">
      <dgm:prSet/>
      <dgm:spPr/>
      <dgm:t>
        <a:bodyPr/>
        <a:lstStyle/>
        <a:p>
          <a:endParaRPr lang="es-CO" b="1">
            <a:solidFill>
              <a:schemeClr val="tx1"/>
            </a:solidFill>
          </a:endParaRPr>
        </a:p>
      </dgm:t>
    </dgm:pt>
    <dgm:pt modelId="{09EC11CB-05F6-4259-B2DA-D2A855E6CBD1}">
      <dgm:prSet/>
      <dgm:spPr/>
      <dgm:t>
        <a:bodyPr/>
        <a:lstStyle/>
        <a:p>
          <a:r>
            <a:rPr lang="es-CO" b="1" dirty="0">
              <a:solidFill>
                <a:schemeClr val="tx1"/>
              </a:solidFill>
            </a:rPr>
            <a:t>Un instrumento comunicacional</a:t>
          </a:r>
        </a:p>
      </dgm:t>
    </dgm:pt>
    <dgm:pt modelId="{1243F20E-0A93-4502-83F7-6CF0AF5FC7E0}" type="parTrans" cxnId="{012A1F2B-F82D-4137-84E4-05C87A5A7612}">
      <dgm:prSet/>
      <dgm:spPr/>
      <dgm:t>
        <a:bodyPr/>
        <a:lstStyle/>
        <a:p>
          <a:endParaRPr lang="es-CO" b="1">
            <a:solidFill>
              <a:schemeClr val="tx1"/>
            </a:solidFill>
          </a:endParaRPr>
        </a:p>
      </dgm:t>
    </dgm:pt>
    <dgm:pt modelId="{A1467FCB-0948-40AE-85B0-0BAB99EEE82E}" type="sibTrans" cxnId="{012A1F2B-F82D-4137-84E4-05C87A5A7612}">
      <dgm:prSet/>
      <dgm:spPr/>
      <dgm:t>
        <a:bodyPr/>
        <a:lstStyle/>
        <a:p>
          <a:endParaRPr lang="es-CO" b="1">
            <a:solidFill>
              <a:schemeClr val="tx1"/>
            </a:solidFill>
          </a:endParaRPr>
        </a:p>
      </dgm:t>
    </dgm:pt>
    <dgm:pt modelId="{8A5F295F-F42F-4AFC-8409-0B5A5F964CBA}" type="pres">
      <dgm:prSet presAssocID="{0FA6220A-D81A-4B46-A561-9DD3048C25D3}" presName="Name0" presStyleCnt="0">
        <dgm:presLayoutVars>
          <dgm:dir/>
          <dgm:resizeHandles val="exact"/>
        </dgm:presLayoutVars>
      </dgm:prSet>
      <dgm:spPr/>
    </dgm:pt>
    <dgm:pt modelId="{3A2553AC-ABF6-4662-B242-A424A4372F05}" type="pres">
      <dgm:prSet presAssocID="{0FA6220A-D81A-4B46-A561-9DD3048C25D3}" presName="arrow" presStyleLbl="bgShp" presStyleIdx="0" presStyleCnt="1"/>
      <dgm:spPr/>
    </dgm:pt>
    <dgm:pt modelId="{5A42E941-436F-44C3-B05C-BE60A0896890}" type="pres">
      <dgm:prSet presAssocID="{0FA6220A-D81A-4B46-A561-9DD3048C25D3}" presName="points" presStyleCnt="0"/>
      <dgm:spPr/>
    </dgm:pt>
    <dgm:pt modelId="{AD437C57-1924-4280-914A-019296176656}" type="pres">
      <dgm:prSet presAssocID="{435ABF5E-EF72-4F74-9717-350B68983BFB}" presName="compositeA" presStyleCnt="0"/>
      <dgm:spPr/>
    </dgm:pt>
    <dgm:pt modelId="{B85939B6-BCFF-4A90-9E92-B0B71A2A2464}" type="pres">
      <dgm:prSet presAssocID="{435ABF5E-EF72-4F74-9717-350B68983BFB}" presName="textA" presStyleLbl="revTx" presStyleIdx="0" presStyleCnt="5">
        <dgm:presLayoutVars>
          <dgm:bulletEnabled val="1"/>
        </dgm:presLayoutVars>
      </dgm:prSet>
      <dgm:spPr/>
    </dgm:pt>
    <dgm:pt modelId="{81173788-5D4C-47C7-88D7-7682DAD6EA9C}" type="pres">
      <dgm:prSet presAssocID="{435ABF5E-EF72-4F74-9717-350B68983BFB}" presName="circleA" presStyleLbl="node1" presStyleIdx="0" presStyleCnt="5"/>
      <dgm:spPr/>
    </dgm:pt>
    <dgm:pt modelId="{F789683D-16F0-4E23-857F-70E946161D36}" type="pres">
      <dgm:prSet presAssocID="{435ABF5E-EF72-4F74-9717-350B68983BFB}" presName="spaceA" presStyleCnt="0"/>
      <dgm:spPr/>
    </dgm:pt>
    <dgm:pt modelId="{55BD1232-3E8B-4D2B-9917-CBF2E5B505E4}" type="pres">
      <dgm:prSet presAssocID="{B218112B-711D-4504-BB03-FC6540F82223}" presName="space" presStyleCnt="0"/>
      <dgm:spPr/>
    </dgm:pt>
    <dgm:pt modelId="{45BB30CD-0C13-4FC7-8268-5AA3838645AB}" type="pres">
      <dgm:prSet presAssocID="{82BCA4B6-FFA6-4191-BD1F-C64C0FFD15A6}" presName="compositeB" presStyleCnt="0"/>
      <dgm:spPr/>
    </dgm:pt>
    <dgm:pt modelId="{2446E7D1-C670-4213-A19F-C56F9711CAF6}" type="pres">
      <dgm:prSet presAssocID="{82BCA4B6-FFA6-4191-BD1F-C64C0FFD15A6}" presName="textB" presStyleLbl="revTx" presStyleIdx="1" presStyleCnt="5">
        <dgm:presLayoutVars>
          <dgm:bulletEnabled val="1"/>
        </dgm:presLayoutVars>
      </dgm:prSet>
      <dgm:spPr/>
    </dgm:pt>
    <dgm:pt modelId="{0819FA87-E979-4F8F-881D-A5F606E7FEDD}" type="pres">
      <dgm:prSet presAssocID="{82BCA4B6-FFA6-4191-BD1F-C64C0FFD15A6}" presName="circleB" presStyleLbl="node1" presStyleIdx="1" presStyleCnt="5"/>
      <dgm:spPr/>
    </dgm:pt>
    <dgm:pt modelId="{EA5EF1A1-AE9A-42A7-893A-DFC7E8778CBB}" type="pres">
      <dgm:prSet presAssocID="{82BCA4B6-FFA6-4191-BD1F-C64C0FFD15A6}" presName="spaceB" presStyleCnt="0"/>
      <dgm:spPr/>
    </dgm:pt>
    <dgm:pt modelId="{602E0DD3-D126-4AF9-B563-989D1657B73E}" type="pres">
      <dgm:prSet presAssocID="{8FD7F200-9478-4510-AF7F-E872EA1B14A8}" presName="space" presStyleCnt="0"/>
      <dgm:spPr/>
    </dgm:pt>
    <dgm:pt modelId="{133C7E61-8D42-4F1C-945F-0A6D6D5DDC35}" type="pres">
      <dgm:prSet presAssocID="{26A291E5-4D9B-403C-8080-509EAD135EE5}" presName="compositeA" presStyleCnt="0"/>
      <dgm:spPr/>
    </dgm:pt>
    <dgm:pt modelId="{EDB43A99-54F2-4B5D-8EB1-136EE5BD3AAA}" type="pres">
      <dgm:prSet presAssocID="{26A291E5-4D9B-403C-8080-509EAD135EE5}" presName="textA" presStyleLbl="revTx" presStyleIdx="2" presStyleCnt="5">
        <dgm:presLayoutVars>
          <dgm:bulletEnabled val="1"/>
        </dgm:presLayoutVars>
      </dgm:prSet>
      <dgm:spPr/>
    </dgm:pt>
    <dgm:pt modelId="{A2FCA7CB-1C90-4438-AF0C-855E1697872B}" type="pres">
      <dgm:prSet presAssocID="{26A291E5-4D9B-403C-8080-509EAD135EE5}" presName="circleA" presStyleLbl="node1" presStyleIdx="2" presStyleCnt="5"/>
      <dgm:spPr/>
    </dgm:pt>
    <dgm:pt modelId="{1031DD67-601E-43BE-B6C9-BF06F827AA99}" type="pres">
      <dgm:prSet presAssocID="{26A291E5-4D9B-403C-8080-509EAD135EE5}" presName="spaceA" presStyleCnt="0"/>
      <dgm:spPr/>
    </dgm:pt>
    <dgm:pt modelId="{C7E574F8-77D0-4D2F-BB1F-84AD38FFACA4}" type="pres">
      <dgm:prSet presAssocID="{8A873DC4-C093-471B-AE91-98DDACCB31DA}" presName="space" presStyleCnt="0"/>
      <dgm:spPr/>
    </dgm:pt>
    <dgm:pt modelId="{088DEDA5-0667-403B-AA5D-67666C064809}" type="pres">
      <dgm:prSet presAssocID="{DB9F2089-5970-4316-A764-4B1BF68CDA6F}" presName="compositeB" presStyleCnt="0"/>
      <dgm:spPr/>
    </dgm:pt>
    <dgm:pt modelId="{FF9AF753-72DA-4F80-B03C-D280EDD46EE7}" type="pres">
      <dgm:prSet presAssocID="{DB9F2089-5970-4316-A764-4B1BF68CDA6F}" presName="textB" presStyleLbl="revTx" presStyleIdx="3" presStyleCnt="5">
        <dgm:presLayoutVars>
          <dgm:bulletEnabled val="1"/>
        </dgm:presLayoutVars>
      </dgm:prSet>
      <dgm:spPr/>
    </dgm:pt>
    <dgm:pt modelId="{74B5AD3D-601F-48C8-9AE9-5C4BCADBF75B}" type="pres">
      <dgm:prSet presAssocID="{DB9F2089-5970-4316-A764-4B1BF68CDA6F}" presName="circleB" presStyleLbl="node1" presStyleIdx="3" presStyleCnt="5"/>
      <dgm:spPr/>
    </dgm:pt>
    <dgm:pt modelId="{F3B08EFA-1817-430E-BAB4-6F42ABCD2194}" type="pres">
      <dgm:prSet presAssocID="{DB9F2089-5970-4316-A764-4B1BF68CDA6F}" presName="spaceB" presStyleCnt="0"/>
      <dgm:spPr/>
    </dgm:pt>
    <dgm:pt modelId="{9F4C57E5-835B-4070-95CC-A9FEF73266AC}" type="pres">
      <dgm:prSet presAssocID="{3C09D9BC-690F-4A44-A72D-EA171531B9F6}" presName="space" presStyleCnt="0"/>
      <dgm:spPr/>
    </dgm:pt>
    <dgm:pt modelId="{AF82D782-C631-4C2B-AEE6-27699F3CC65B}" type="pres">
      <dgm:prSet presAssocID="{09EC11CB-05F6-4259-B2DA-D2A855E6CBD1}" presName="compositeA" presStyleCnt="0"/>
      <dgm:spPr/>
    </dgm:pt>
    <dgm:pt modelId="{FBD3225C-33C1-4623-BBB9-7FAB316C519A}" type="pres">
      <dgm:prSet presAssocID="{09EC11CB-05F6-4259-B2DA-D2A855E6CBD1}" presName="textA" presStyleLbl="revTx" presStyleIdx="4" presStyleCnt="5">
        <dgm:presLayoutVars>
          <dgm:bulletEnabled val="1"/>
        </dgm:presLayoutVars>
      </dgm:prSet>
      <dgm:spPr/>
    </dgm:pt>
    <dgm:pt modelId="{4578F082-0E92-4B5E-BACA-AA6134806480}" type="pres">
      <dgm:prSet presAssocID="{09EC11CB-05F6-4259-B2DA-D2A855E6CBD1}" presName="circleA" presStyleLbl="node1" presStyleIdx="4" presStyleCnt="5"/>
      <dgm:spPr/>
    </dgm:pt>
    <dgm:pt modelId="{A7B334C1-6D89-44FD-8AE8-27BD16F8BF29}" type="pres">
      <dgm:prSet presAssocID="{09EC11CB-05F6-4259-B2DA-D2A855E6CBD1}" presName="spaceA" presStyleCnt="0"/>
      <dgm:spPr/>
    </dgm:pt>
  </dgm:ptLst>
  <dgm:cxnLst>
    <dgm:cxn modelId="{C36FAF20-8FD4-4C74-B662-1161D6F78757}" type="presOf" srcId="{26A291E5-4D9B-403C-8080-509EAD135EE5}" destId="{EDB43A99-54F2-4B5D-8EB1-136EE5BD3AAA}" srcOrd="0" destOrd="0" presId="urn:microsoft.com/office/officeart/2005/8/layout/hProcess11"/>
    <dgm:cxn modelId="{012A1F2B-F82D-4137-84E4-05C87A5A7612}" srcId="{0FA6220A-D81A-4B46-A561-9DD3048C25D3}" destId="{09EC11CB-05F6-4259-B2DA-D2A855E6CBD1}" srcOrd="4" destOrd="0" parTransId="{1243F20E-0A93-4502-83F7-6CF0AF5FC7E0}" sibTransId="{A1467FCB-0948-40AE-85B0-0BAB99EEE82E}"/>
    <dgm:cxn modelId="{FBDB8033-98B9-4C03-821D-287BBFD303D0}" srcId="{0FA6220A-D81A-4B46-A561-9DD3048C25D3}" destId="{26A291E5-4D9B-403C-8080-509EAD135EE5}" srcOrd="2" destOrd="0" parTransId="{AA2F85BC-53A4-4876-9167-4262136AB859}" sibTransId="{8A873DC4-C093-471B-AE91-98DDACCB31DA}"/>
    <dgm:cxn modelId="{9B9CA73A-1508-4452-B00F-B5DE7C582A69}" type="presOf" srcId="{DB9F2089-5970-4316-A764-4B1BF68CDA6F}" destId="{FF9AF753-72DA-4F80-B03C-D280EDD46EE7}" srcOrd="0" destOrd="0" presId="urn:microsoft.com/office/officeart/2005/8/layout/hProcess11"/>
    <dgm:cxn modelId="{DDBAC957-DE15-4DEB-8D7B-0A62F9BF80CD}" type="presOf" srcId="{435ABF5E-EF72-4F74-9717-350B68983BFB}" destId="{B85939B6-BCFF-4A90-9E92-B0B71A2A2464}" srcOrd="0" destOrd="0" presId="urn:microsoft.com/office/officeart/2005/8/layout/hProcess11"/>
    <dgm:cxn modelId="{95209879-B8F9-4D0F-BA65-EEAECC10B4CE}" srcId="{0FA6220A-D81A-4B46-A561-9DD3048C25D3}" destId="{DB9F2089-5970-4316-A764-4B1BF68CDA6F}" srcOrd="3" destOrd="0" parTransId="{4B26B53B-E3B7-4BC8-882A-DDD1C2F98ABF}" sibTransId="{3C09D9BC-690F-4A44-A72D-EA171531B9F6}"/>
    <dgm:cxn modelId="{D3BB678F-5381-42A2-A711-70B72C708FC5}" srcId="{0FA6220A-D81A-4B46-A561-9DD3048C25D3}" destId="{435ABF5E-EF72-4F74-9717-350B68983BFB}" srcOrd="0" destOrd="0" parTransId="{461F0BD7-55B3-47D6-A4B0-1EE0BADB182E}" sibTransId="{B218112B-711D-4504-BB03-FC6540F82223}"/>
    <dgm:cxn modelId="{5C78B8AF-F133-4C94-AE3F-45CBD7009AC9}" srcId="{0FA6220A-D81A-4B46-A561-9DD3048C25D3}" destId="{82BCA4B6-FFA6-4191-BD1F-C64C0FFD15A6}" srcOrd="1" destOrd="0" parTransId="{EE0D799F-EC97-4BB2-8F0A-89B5C356176A}" sibTransId="{8FD7F200-9478-4510-AF7F-E872EA1B14A8}"/>
    <dgm:cxn modelId="{78370FB3-6969-4556-AC61-42B549FD16B1}" type="presOf" srcId="{0FA6220A-D81A-4B46-A561-9DD3048C25D3}" destId="{8A5F295F-F42F-4AFC-8409-0B5A5F964CBA}" srcOrd="0" destOrd="0" presId="urn:microsoft.com/office/officeart/2005/8/layout/hProcess11"/>
    <dgm:cxn modelId="{355046D2-ADA0-4D2C-B084-F4176372913F}" type="presOf" srcId="{09EC11CB-05F6-4259-B2DA-D2A855E6CBD1}" destId="{FBD3225C-33C1-4623-BBB9-7FAB316C519A}" srcOrd="0" destOrd="0" presId="urn:microsoft.com/office/officeart/2005/8/layout/hProcess11"/>
    <dgm:cxn modelId="{BF0DE4F7-C215-4306-B65E-EEE81871C153}" type="presOf" srcId="{82BCA4B6-FFA6-4191-BD1F-C64C0FFD15A6}" destId="{2446E7D1-C670-4213-A19F-C56F9711CAF6}" srcOrd="0" destOrd="0" presId="urn:microsoft.com/office/officeart/2005/8/layout/hProcess11"/>
    <dgm:cxn modelId="{B58B9AD7-9D72-433C-A498-62911188ABB2}" type="presParOf" srcId="{8A5F295F-F42F-4AFC-8409-0B5A5F964CBA}" destId="{3A2553AC-ABF6-4662-B242-A424A4372F05}" srcOrd="0" destOrd="0" presId="urn:microsoft.com/office/officeart/2005/8/layout/hProcess11"/>
    <dgm:cxn modelId="{6AB3F62A-55CA-4AD3-B277-1BCF6FAA3A4C}" type="presParOf" srcId="{8A5F295F-F42F-4AFC-8409-0B5A5F964CBA}" destId="{5A42E941-436F-44C3-B05C-BE60A0896890}" srcOrd="1" destOrd="0" presId="urn:microsoft.com/office/officeart/2005/8/layout/hProcess11"/>
    <dgm:cxn modelId="{8EC18ED6-1F36-4DE2-8EB4-2673B0361570}" type="presParOf" srcId="{5A42E941-436F-44C3-B05C-BE60A0896890}" destId="{AD437C57-1924-4280-914A-019296176656}" srcOrd="0" destOrd="0" presId="urn:microsoft.com/office/officeart/2005/8/layout/hProcess11"/>
    <dgm:cxn modelId="{81B3401C-DD8F-4BA6-8195-C06D7FC13AF3}" type="presParOf" srcId="{AD437C57-1924-4280-914A-019296176656}" destId="{B85939B6-BCFF-4A90-9E92-B0B71A2A2464}" srcOrd="0" destOrd="0" presId="urn:microsoft.com/office/officeart/2005/8/layout/hProcess11"/>
    <dgm:cxn modelId="{FA654953-8278-4B65-B066-DDAA14DAF78B}" type="presParOf" srcId="{AD437C57-1924-4280-914A-019296176656}" destId="{81173788-5D4C-47C7-88D7-7682DAD6EA9C}" srcOrd="1" destOrd="0" presId="urn:microsoft.com/office/officeart/2005/8/layout/hProcess11"/>
    <dgm:cxn modelId="{249F201F-303A-4368-9A1B-C0A23513A29E}" type="presParOf" srcId="{AD437C57-1924-4280-914A-019296176656}" destId="{F789683D-16F0-4E23-857F-70E946161D36}" srcOrd="2" destOrd="0" presId="urn:microsoft.com/office/officeart/2005/8/layout/hProcess11"/>
    <dgm:cxn modelId="{DA0BBDA4-7E57-46D4-B139-0E0F0DA3E218}" type="presParOf" srcId="{5A42E941-436F-44C3-B05C-BE60A0896890}" destId="{55BD1232-3E8B-4D2B-9917-CBF2E5B505E4}" srcOrd="1" destOrd="0" presId="urn:microsoft.com/office/officeart/2005/8/layout/hProcess11"/>
    <dgm:cxn modelId="{73C2D55C-1598-45EF-A390-B868B5E1D855}" type="presParOf" srcId="{5A42E941-436F-44C3-B05C-BE60A0896890}" destId="{45BB30CD-0C13-4FC7-8268-5AA3838645AB}" srcOrd="2" destOrd="0" presId="urn:microsoft.com/office/officeart/2005/8/layout/hProcess11"/>
    <dgm:cxn modelId="{E06A8AB3-7485-4873-A1CD-3A54C9C13449}" type="presParOf" srcId="{45BB30CD-0C13-4FC7-8268-5AA3838645AB}" destId="{2446E7D1-C670-4213-A19F-C56F9711CAF6}" srcOrd="0" destOrd="0" presId="urn:microsoft.com/office/officeart/2005/8/layout/hProcess11"/>
    <dgm:cxn modelId="{60E1EF76-EE0F-401E-B167-EA4678976A42}" type="presParOf" srcId="{45BB30CD-0C13-4FC7-8268-5AA3838645AB}" destId="{0819FA87-E979-4F8F-881D-A5F606E7FEDD}" srcOrd="1" destOrd="0" presId="urn:microsoft.com/office/officeart/2005/8/layout/hProcess11"/>
    <dgm:cxn modelId="{335BBD70-58E4-43F9-A846-7A0BC575A0FD}" type="presParOf" srcId="{45BB30CD-0C13-4FC7-8268-5AA3838645AB}" destId="{EA5EF1A1-AE9A-42A7-893A-DFC7E8778CBB}" srcOrd="2" destOrd="0" presId="urn:microsoft.com/office/officeart/2005/8/layout/hProcess11"/>
    <dgm:cxn modelId="{7E6D7077-450A-4223-926C-A87ABF0E3F07}" type="presParOf" srcId="{5A42E941-436F-44C3-B05C-BE60A0896890}" destId="{602E0DD3-D126-4AF9-B563-989D1657B73E}" srcOrd="3" destOrd="0" presId="urn:microsoft.com/office/officeart/2005/8/layout/hProcess11"/>
    <dgm:cxn modelId="{87AC1870-0A18-447C-B1A7-78024EE3962B}" type="presParOf" srcId="{5A42E941-436F-44C3-B05C-BE60A0896890}" destId="{133C7E61-8D42-4F1C-945F-0A6D6D5DDC35}" srcOrd="4" destOrd="0" presId="urn:microsoft.com/office/officeart/2005/8/layout/hProcess11"/>
    <dgm:cxn modelId="{8DAF3603-4F3D-421C-819B-C94045FA223D}" type="presParOf" srcId="{133C7E61-8D42-4F1C-945F-0A6D6D5DDC35}" destId="{EDB43A99-54F2-4B5D-8EB1-136EE5BD3AAA}" srcOrd="0" destOrd="0" presId="urn:microsoft.com/office/officeart/2005/8/layout/hProcess11"/>
    <dgm:cxn modelId="{2186E101-3455-4DD7-A47D-F45ABE2DB436}" type="presParOf" srcId="{133C7E61-8D42-4F1C-945F-0A6D6D5DDC35}" destId="{A2FCA7CB-1C90-4438-AF0C-855E1697872B}" srcOrd="1" destOrd="0" presId="urn:microsoft.com/office/officeart/2005/8/layout/hProcess11"/>
    <dgm:cxn modelId="{530015EE-7A13-468B-86BB-02F48819A72B}" type="presParOf" srcId="{133C7E61-8D42-4F1C-945F-0A6D6D5DDC35}" destId="{1031DD67-601E-43BE-B6C9-BF06F827AA99}" srcOrd="2" destOrd="0" presId="urn:microsoft.com/office/officeart/2005/8/layout/hProcess11"/>
    <dgm:cxn modelId="{06A5F517-6E2D-47BF-BC2B-472767E37C31}" type="presParOf" srcId="{5A42E941-436F-44C3-B05C-BE60A0896890}" destId="{C7E574F8-77D0-4D2F-BB1F-84AD38FFACA4}" srcOrd="5" destOrd="0" presId="urn:microsoft.com/office/officeart/2005/8/layout/hProcess11"/>
    <dgm:cxn modelId="{149C940F-A5CB-4265-8041-D742969FF51F}" type="presParOf" srcId="{5A42E941-436F-44C3-B05C-BE60A0896890}" destId="{088DEDA5-0667-403B-AA5D-67666C064809}" srcOrd="6" destOrd="0" presId="urn:microsoft.com/office/officeart/2005/8/layout/hProcess11"/>
    <dgm:cxn modelId="{9E47A713-79EB-46EF-896F-8098CD599806}" type="presParOf" srcId="{088DEDA5-0667-403B-AA5D-67666C064809}" destId="{FF9AF753-72DA-4F80-B03C-D280EDD46EE7}" srcOrd="0" destOrd="0" presId="urn:microsoft.com/office/officeart/2005/8/layout/hProcess11"/>
    <dgm:cxn modelId="{FFC51C2D-B5F9-4F76-A921-943D6BE17417}" type="presParOf" srcId="{088DEDA5-0667-403B-AA5D-67666C064809}" destId="{74B5AD3D-601F-48C8-9AE9-5C4BCADBF75B}" srcOrd="1" destOrd="0" presId="urn:microsoft.com/office/officeart/2005/8/layout/hProcess11"/>
    <dgm:cxn modelId="{4D7DB78C-58AB-46CB-9494-34BAB77C2643}" type="presParOf" srcId="{088DEDA5-0667-403B-AA5D-67666C064809}" destId="{F3B08EFA-1817-430E-BAB4-6F42ABCD2194}" srcOrd="2" destOrd="0" presId="urn:microsoft.com/office/officeart/2005/8/layout/hProcess11"/>
    <dgm:cxn modelId="{75486DBD-3FE2-4975-AA9B-A03927DD24F9}" type="presParOf" srcId="{5A42E941-436F-44C3-B05C-BE60A0896890}" destId="{9F4C57E5-835B-4070-95CC-A9FEF73266AC}" srcOrd="7" destOrd="0" presId="urn:microsoft.com/office/officeart/2005/8/layout/hProcess11"/>
    <dgm:cxn modelId="{81954C70-23B8-4CB3-BDF7-36288D7EB5A7}" type="presParOf" srcId="{5A42E941-436F-44C3-B05C-BE60A0896890}" destId="{AF82D782-C631-4C2B-AEE6-27699F3CC65B}" srcOrd="8" destOrd="0" presId="urn:microsoft.com/office/officeart/2005/8/layout/hProcess11"/>
    <dgm:cxn modelId="{68D77774-FF82-40AF-A5FC-A73192EBD046}" type="presParOf" srcId="{AF82D782-C631-4C2B-AEE6-27699F3CC65B}" destId="{FBD3225C-33C1-4623-BBB9-7FAB316C519A}" srcOrd="0" destOrd="0" presId="urn:microsoft.com/office/officeart/2005/8/layout/hProcess11"/>
    <dgm:cxn modelId="{5FE3E4EF-3C3E-4F15-BFD5-193297FAD96C}" type="presParOf" srcId="{AF82D782-C631-4C2B-AEE6-27699F3CC65B}" destId="{4578F082-0E92-4B5E-BACA-AA6134806480}" srcOrd="1" destOrd="0" presId="urn:microsoft.com/office/officeart/2005/8/layout/hProcess11"/>
    <dgm:cxn modelId="{E28C224F-CC69-4881-9736-9F99F3086953}" type="presParOf" srcId="{AF82D782-C631-4C2B-AEE6-27699F3CC65B}" destId="{A7B334C1-6D89-44FD-8AE8-27BD16F8BF29}"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3CF5BE-8219-4D95-A060-8B76A6D0A347}" type="doc">
      <dgm:prSet loTypeId="urn:microsoft.com/office/officeart/2005/8/layout/hList1" loCatId="list" qsTypeId="urn:microsoft.com/office/officeart/2005/8/quickstyle/simple5" qsCatId="simple" csTypeId="urn:microsoft.com/office/officeart/2005/8/colors/colorful2" csCatId="colorful" phldr="1"/>
      <dgm:spPr/>
      <dgm:t>
        <a:bodyPr/>
        <a:lstStyle/>
        <a:p>
          <a:endParaRPr lang="es-ES"/>
        </a:p>
      </dgm:t>
    </dgm:pt>
    <dgm:pt modelId="{372E9B19-19F5-46C3-B1EE-C133428E8CAB}">
      <dgm:prSet/>
      <dgm:spPr/>
      <dgm:t>
        <a:bodyPr/>
        <a:lstStyle/>
        <a:p>
          <a:r>
            <a:rPr lang="es-CO" dirty="0"/>
            <a:t>Si una Organización Solidaria no se conoce a sí misma y no comprende su accionar, no puede ser competitiva y probablemente se aleje de su esencia.</a:t>
          </a:r>
          <a:endParaRPr lang="es-ES" dirty="0"/>
        </a:p>
      </dgm:t>
    </dgm:pt>
    <dgm:pt modelId="{E18F5AA3-5B20-4102-AE56-43F50B23BC1B}" type="parTrans" cxnId="{DBC98D5B-087D-48DE-9EE9-E1E389567FCE}">
      <dgm:prSet/>
      <dgm:spPr/>
      <dgm:t>
        <a:bodyPr/>
        <a:lstStyle/>
        <a:p>
          <a:endParaRPr lang="es-ES"/>
        </a:p>
      </dgm:t>
    </dgm:pt>
    <dgm:pt modelId="{FEFD1607-BAD3-4282-82F6-04D1145ECDCA}" type="sibTrans" cxnId="{DBC98D5B-087D-48DE-9EE9-E1E389567FCE}">
      <dgm:prSet/>
      <dgm:spPr/>
      <dgm:t>
        <a:bodyPr/>
        <a:lstStyle/>
        <a:p>
          <a:endParaRPr lang="es-ES"/>
        </a:p>
      </dgm:t>
    </dgm:pt>
    <dgm:pt modelId="{DF260CC9-565C-4A32-8E28-A53D4D8F6B13}" type="pres">
      <dgm:prSet presAssocID="{893CF5BE-8219-4D95-A060-8B76A6D0A347}" presName="Name0" presStyleCnt="0">
        <dgm:presLayoutVars>
          <dgm:dir/>
          <dgm:animLvl val="lvl"/>
          <dgm:resizeHandles val="exact"/>
        </dgm:presLayoutVars>
      </dgm:prSet>
      <dgm:spPr/>
    </dgm:pt>
    <dgm:pt modelId="{1C9C77BF-AA15-4616-BB5F-DAC37D526074}" type="pres">
      <dgm:prSet presAssocID="{372E9B19-19F5-46C3-B1EE-C133428E8CAB}" presName="composite" presStyleCnt="0"/>
      <dgm:spPr/>
    </dgm:pt>
    <dgm:pt modelId="{4B7C33D9-F0D1-4260-B63E-74D486E162EC}" type="pres">
      <dgm:prSet presAssocID="{372E9B19-19F5-46C3-B1EE-C133428E8CAB}" presName="parTx" presStyleLbl="alignNode1" presStyleIdx="0" presStyleCnt="1">
        <dgm:presLayoutVars>
          <dgm:chMax val="0"/>
          <dgm:chPref val="0"/>
          <dgm:bulletEnabled val="1"/>
        </dgm:presLayoutVars>
      </dgm:prSet>
      <dgm:spPr/>
    </dgm:pt>
    <dgm:pt modelId="{A549B6A8-4EAC-4F45-8A23-E3F059AF98F8}" type="pres">
      <dgm:prSet presAssocID="{372E9B19-19F5-46C3-B1EE-C133428E8CAB}" presName="desTx" presStyleLbl="alignAccFollowNode1" presStyleIdx="0" presStyleCnt="1">
        <dgm:presLayoutVars>
          <dgm:bulletEnabled val="1"/>
        </dgm:presLayoutVars>
      </dgm:prSet>
      <dgm:spPr/>
    </dgm:pt>
  </dgm:ptLst>
  <dgm:cxnLst>
    <dgm:cxn modelId="{BFDD5328-1320-44DB-A51F-30DD32D3D00D}" type="presOf" srcId="{893CF5BE-8219-4D95-A060-8B76A6D0A347}" destId="{DF260CC9-565C-4A32-8E28-A53D4D8F6B13}" srcOrd="0" destOrd="0" presId="urn:microsoft.com/office/officeart/2005/8/layout/hList1"/>
    <dgm:cxn modelId="{DBC98D5B-087D-48DE-9EE9-E1E389567FCE}" srcId="{893CF5BE-8219-4D95-A060-8B76A6D0A347}" destId="{372E9B19-19F5-46C3-B1EE-C133428E8CAB}" srcOrd="0" destOrd="0" parTransId="{E18F5AA3-5B20-4102-AE56-43F50B23BC1B}" sibTransId="{FEFD1607-BAD3-4282-82F6-04D1145ECDCA}"/>
    <dgm:cxn modelId="{0990989F-0F65-4724-9A20-5D94CE9AC68D}" type="presOf" srcId="{372E9B19-19F5-46C3-B1EE-C133428E8CAB}" destId="{4B7C33D9-F0D1-4260-B63E-74D486E162EC}" srcOrd="0" destOrd="0" presId="urn:microsoft.com/office/officeart/2005/8/layout/hList1"/>
    <dgm:cxn modelId="{AAD97BCC-C625-47EB-B234-4DBCDE268F24}" type="presParOf" srcId="{DF260CC9-565C-4A32-8E28-A53D4D8F6B13}" destId="{1C9C77BF-AA15-4616-BB5F-DAC37D526074}" srcOrd="0" destOrd="0" presId="urn:microsoft.com/office/officeart/2005/8/layout/hList1"/>
    <dgm:cxn modelId="{B2B7CB37-780B-4848-B5F6-54F41C687955}" type="presParOf" srcId="{1C9C77BF-AA15-4616-BB5F-DAC37D526074}" destId="{4B7C33D9-F0D1-4260-B63E-74D486E162EC}" srcOrd="0" destOrd="0" presId="urn:microsoft.com/office/officeart/2005/8/layout/hList1"/>
    <dgm:cxn modelId="{76F76E44-CFCD-4E37-8B49-0A9D7656CABE}" type="presParOf" srcId="{1C9C77BF-AA15-4616-BB5F-DAC37D526074}" destId="{A549B6A8-4EAC-4F45-8A23-E3F059AF98F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B00B3D-D580-4FF5-8B6C-E4AE7E829448}" type="doc">
      <dgm:prSet loTypeId="urn:microsoft.com/office/officeart/2005/8/layout/default" loCatId="list" qsTypeId="urn:microsoft.com/office/officeart/2005/8/quickstyle/simple5" qsCatId="simple" csTypeId="urn:microsoft.com/office/officeart/2005/8/colors/accent0_1" csCatId="mainScheme" phldr="1"/>
      <dgm:spPr/>
      <dgm:t>
        <a:bodyPr/>
        <a:lstStyle/>
        <a:p>
          <a:endParaRPr lang="es-CO"/>
        </a:p>
      </dgm:t>
    </dgm:pt>
    <dgm:pt modelId="{08BE0455-0394-4171-8B2F-E6737A887257}">
      <dgm:prSet/>
      <dgm:spPr/>
      <dgm:t>
        <a:bodyPr/>
        <a:lstStyle/>
        <a:p>
          <a:r>
            <a:rPr lang="es-ES" dirty="0"/>
            <a:t>Las organizaciones Solidarias que desarrollen este proceso podrán contar con un elemento de competitividad ya que pueden demostrar objetivamente que son organizaciones de beneficio social, algo que todo tipo de Organizaciones Solidarias busca demostrar para tener acceso a fuentes de financiamiento, aprecio de la  comunidad (y por ende del mercado) y fortaleza institucional.</a:t>
          </a:r>
          <a:endParaRPr lang="es-CO" dirty="0"/>
        </a:p>
      </dgm:t>
    </dgm:pt>
    <dgm:pt modelId="{E6A3F3DD-17E9-487E-9226-2FDB1CB01BAA}" type="parTrans" cxnId="{B3562AE5-C934-4B7A-BE8D-031D9BEE081D}">
      <dgm:prSet/>
      <dgm:spPr/>
      <dgm:t>
        <a:bodyPr/>
        <a:lstStyle/>
        <a:p>
          <a:endParaRPr lang="es-CO"/>
        </a:p>
      </dgm:t>
    </dgm:pt>
    <dgm:pt modelId="{C0C05775-5E77-46A3-B948-AA11837D91B5}" type="sibTrans" cxnId="{B3562AE5-C934-4B7A-BE8D-031D9BEE081D}">
      <dgm:prSet/>
      <dgm:spPr/>
      <dgm:t>
        <a:bodyPr/>
        <a:lstStyle/>
        <a:p>
          <a:endParaRPr lang="es-CO"/>
        </a:p>
      </dgm:t>
    </dgm:pt>
    <dgm:pt modelId="{8104635E-F795-4CC8-AA8C-B464BA2B654D}">
      <dgm:prSet/>
      <dgm:spPr/>
      <dgm:t>
        <a:bodyPr/>
        <a:lstStyle/>
        <a:p>
          <a:r>
            <a:rPr lang="es-ES" dirty="0"/>
            <a:t>Los resultados del Balance Social son también una base sólida para comunicar resultados a las partes interesadas de la Organización Solidaria. En este punto quien desee puede utilizar esta información para generar una memoria cooperativa, o bien quienes ya desarrollen un proceso de Responsabilidad Social bien sistematizado, pueden reportar alineados con metodologías de desempeño social como ODS, ISO 26000 y/o GRI.</a:t>
          </a:r>
          <a:endParaRPr lang="es-CO" dirty="0"/>
        </a:p>
      </dgm:t>
    </dgm:pt>
    <dgm:pt modelId="{5BB4FFD0-E9A5-4239-802B-80BDE66C1E80}" type="parTrans" cxnId="{49AD92FC-1219-41C3-B66B-3E64CF181E1E}">
      <dgm:prSet/>
      <dgm:spPr/>
      <dgm:t>
        <a:bodyPr/>
        <a:lstStyle/>
        <a:p>
          <a:endParaRPr lang="es-CO"/>
        </a:p>
      </dgm:t>
    </dgm:pt>
    <dgm:pt modelId="{815728DD-BB4F-4172-A372-89A212C006E8}" type="sibTrans" cxnId="{49AD92FC-1219-41C3-B66B-3E64CF181E1E}">
      <dgm:prSet/>
      <dgm:spPr/>
      <dgm:t>
        <a:bodyPr/>
        <a:lstStyle/>
        <a:p>
          <a:endParaRPr lang="es-CO"/>
        </a:p>
      </dgm:t>
    </dgm:pt>
    <dgm:pt modelId="{650E4E22-8317-413B-8014-FCC918FF85F0}" type="pres">
      <dgm:prSet presAssocID="{F5B00B3D-D580-4FF5-8B6C-E4AE7E829448}" presName="diagram" presStyleCnt="0">
        <dgm:presLayoutVars>
          <dgm:dir/>
          <dgm:resizeHandles val="exact"/>
        </dgm:presLayoutVars>
      </dgm:prSet>
      <dgm:spPr/>
    </dgm:pt>
    <dgm:pt modelId="{67FBAAFF-1B54-4CD3-BAA1-856BCEC51F2E}" type="pres">
      <dgm:prSet presAssocID="{08BE0455-0394-4171-8B2F-E6737A887257}" presName="node" presStyleLbl="node1" presStyleIdx="0" presStyleCnt="2">
        <dgm:presLayoutVars>
          <dgm:bulletEnabled val="1"/>
        </dgm:presLayoutVars>
      </dgm:prSet>
      <dgm:spPr/>
    </dgm:pt>
    <dgm:pt modelId="{6D8DABC4-A8E8-4055-B400-416071A76F42}" type="pres">
      <dgm:prSet presAssocID="{C0C05775-5E77-46A3-B948-AA11837D91B5}" presName="sibTrans" presStyleCnt="0"/>
      <dgm:spPr/>
    </dgm:pt>
    <dgm:pt modelId="{18A1B710-7608-4D5D-96E9-E14CD7D2EB88}" type="pres">
      <dgm:prSet presAssocID="{8104635E-F795-4CC8-AA8C-B464BA2B654D}" presName="node" presStyleLbl="node1" presStyleIdx="1" presStyleCnt="2">
        <dgm:presLayoutVars>
          <dgm:bulletEnabled val="1"/>
        </dgm:presLayoutVars>
      </dgm:prSet>
      <dgm:spPr/>
    </dgm:pt>
  </dgm:ptLst>
  <dgm:cxnLst>
    <dgm:cxn modelId="{5C5A5E17-0283-4DAC-9E49-C3A4AD435CCE}" type="presOf" srcId="{F5B00B3D-D580-4FF5-8B6C-E4AE7E829448}" destId="{650E4E22-8317-413B-8014-FCC918FF85F0}" srcOrd="0" destOrd="0" presId="urn:microsoft.com/office/officeart/2005/8/layout/default"/>
    <dgm:cxn modelId="{B429AA1B-4B91-4FAC-A32D-8D7AAE52C7B3}" type="presOf" srcId="{08BE0455-0394-4171-8B2F-E6737A887257}" destId="{67FBAAFF-1B54-4CD3-BAA1-856BCEC51F2E}" srcOrd="0" destOrd="0" presId="urn:microsoft.com/office/officeart/2005/8/layout/default"/>
    <dgm:cxn modelId="{F1E63DBF-11F1-4C26-A5ED-40A1447795DE}" type="presOf" srcId="{8104635E-F795-4CC8-AA8C-B464BA2B654D}" destId="{18A1B710-7608-4D5D-96E9-E14CD7D2EB88}" srcOrd="0" destOrd="0" presId="urn:microsoft.com/office/officeart/2005/8/layout/default"/>
    <dgm:cxn modelId="{B3562AE5-C934-4B7A-BE8D-031D9BEE081D}" srcId="{F5B00B3D-D580-4FF5-8B6C-E4AE7E829448}" destId="{08BE0455-0394-4171-8B2F-E6737A887257}" srcOrd="0" destOrd="0" parTransId="{E6A3F3DD-17E9-487E-9226-2FDB1CB01BAA}" sibTransId="{C0C05775-5E77-46A3-B948-AA11837D91B5}"/>
    <dgm:cxn modelId="{49AD92FC-1219-41C3-B66B-3E64CF181E1E}" srcId="{F5B00B3D-D580-4FF5-8B6C-E4AE7E829448}" destId="{8104635E-F795-4CC8-AA8C-B464BA2B654D}" srcOrd="1" destOrd="0" parTransId="{5BB4FFD0-E9A5-4239-802B-80BDE66C1E80}" sibTransId="{815728DD-BB4F-4172-A372-89A212C006E8}"/>
    <dgm:cxn modelId="{0CFFBD36-1121-4F1F-8134-2531DC8BA5DB}" type="presParOf" srcId="{650E4E22-8317-413B-8014-FCC918FF85F0}" destId="{67FBAAFF-1B54-4CD3-BAA1-856BCEC51F2E}" srcOrd="0" destOrd="0" presId="urn:microsoft.com/office/officeart/2005/8/layout/default"/>
    <dgm:cxn modelId="{00597A54-6017-42ED-8901-D6622B9916CF}" type="presParOf" srcId="{650E4E22-8317-413B-8014-FCC918FF85F0}" destId="{6D8DABC4-A8E8-4055-B400-416071A76F42}" srcOrd="1" destOrd="0" presId="urn:microsoft.com/office/officeart/2005/8/layout/default"/>
    <dgm:cxn modelId="{EACB10A8-6A8F-42E1-8DC9-4A1DAC9C0198}" type="presParOf" srcId="{650E4E22-8317-413B-8014-FCC918FF85F0}" destId="{18A1B710-7608-4D5D-96E9-E14CD7D2EB88}"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4EBAB9-56CF-499F-B4B6-45EDE0933363}" type="doc">
      <dgm:prSet loTypeId="urn:microsoft.com/office/officeart/2009/3/layout/PieProcess" loCatId="list" qsTypeId="urn:microsoft.com/office/officeart/2005/8/quickstyle/simple1" qsCatId="simple" csTypeId="urn:microsoft.com/office/officeart/2005/8/colors/colorful2" csCatId="colorful" phldr="1"/>
      <dgm:spPr/>
      <dgm:t>
        <a:bodyPr/>
        <a:lstStyle/>
        <a:p>
          <a:endParaRPr lang="es-ES"/>
        </a:p>
      </dgm:t>
    </dgm:pt>
    <dgm:pt modelId="{D895664D-19E0-4F8D-9F0D-FA976E67240D}">
      <dgm:prSet phldrT="[Texto]" custT="1"/>
      <dgm:spPr/>
      <dgm:t>
        <a:bodyPr/>
        <a:lstStyle/>
        <a:p>
          <a:r>
            <a:rPr lang="es-ES" sz="2000"/>
            <a:t>principios </a:t>
          </a:r>
        </a:p>
      </dgm:t>
    </dgm:pt>
    <dgm:pt modelId="{75C27E3A-1518-4588-ABB8-3043D0B62666}" type="parTrans" cxnId="{44A0DD81-A015-4062-945A-4D2116B856FF}">
      <dgm:prSet/>
      <dgm:spPr/>
      <dgm:t>
        <a:bodyPr/>
        <a:lstStyle/>
        <a:p>
          <a:endParaRPr lang="es-ES" sz="2000"/>
        </a:p>
      </dgm:t>
    </dgm:pt>
    <dgm:pt modelId="{805948C9-3ADD-4C28-BE15-E13910746F27}" type="sibTrans" cxnId="{44A0DD81-A015-4062-945A-4D2116B856FF}">
      <dgm:prSet/>
      <dgm:spPr/>
      <dgm:t>
        <a:bodyPr/>
        <a:lstStyle/>
        <a:p>
          <a:endParaRPr lang="es-ES" sz="2000"/>
        </a:p>
      </dgm:t>
    </dgm:pt>
    <dgm:pt modelId="{91E00188-C6CB-4B6E-A146-236EBF943014}">
      <dgm:prSet phldrT="[Texto]" custT="1"/>
      <dgm:spPr/>
      <dgm:t>
        <a:bodyPr/>
        <a:lstStyle/>
        <a:p>
          <a:pPr>
            <a:lnSpc>
              <a:spcPct val="100000"/>
            </a:lnSpc>
            <a:spcAft>
              <a:spcPts val="1200"/>
            </a:spcAft>
          </a:pPr>
          <a:r>
            <a:rPr lang="es-MX" sz="2000" b="0" dirty="0"/>
            <a:t>1 </a:t>
          </a:r>
          <a:r>
            <a:rPr lang="es-CO" sz="2000" b="0" dirty="0"/>
            <a:t>Principio de administración democrática, participativa, autogestionaria y emprendedora.</a:t>
          </a:r>
          <a:endParaRPr lang="es-ES" sz="2000" b="0" dirty="0"/>
        </a:p>
      </dgm:t>
    </dgm:pt>
    <dgm:pt modelId="{2D0A1912-69A2-4658-B6ED-E5AC94309B93}" type="sibTrans" cxnId="{FD21B7A0-A97E-43AC-90DA-BF408C3D9172}">
      <dgm:prSet/>
      <dgm:spPr/>
      <dgm:t>
        <a:bodyPr/>
        <a:lstStyle/>
        <a:p>
          <a:endParaRPr lang="es-ES" sz="2000"/>
        </a:p>
      </dgm:t>
    </dgm:pt>
    <dgm:pt modelId="{FD6F5BAA-D1DB-4AC3-8402-386D2B6A8E3D}" type="parTrans" cxnId="{FD21B7A0-A97E-43AC-90DA-BF408C3D9172}">
      <dgm:prSet/>
      <dgm:spPr/>
      <dgm:t>
        <a:bodyPr/>
        <a:lstStyle/>
        <a:p>
          <a:endParaRPr lang="es-ES" sz="2000"/>
        </a:p>
      </dgm:t>
    </dgm:pt>
    <dgm:pt modelId="{082AF809-0076-40E0-A462-B35590AE9CAB}">
      <dgm:prSet custT="1"/>
      <dgm:spPr/>
      <dgm:t>
        <a:bodyPr/>
        <a:lstStyle/>
        <a:p>
          <a:pPr>
            <a:lnSpc>
              <a:spcPct val="100000"/>
            </a:lnSpc>
            <a:spcAft>
              <a:spcPts val="1200"/>
            </a:spcAft>
          </a:pPr>
          <a:r>
            <a:rPr lang="es-MX" sz="2000" b="0" dirty="0"/>
            <a:t>2 </a:t>
          </a:r>
          <a:r>
            <a:rPr lang="es-CO" sz="2000" b="0" dirty="0"/>
            <a:t>Principio de adhesión voluntaria, responsable y abierta</a:t>
          </a:r>
          <a:endParaRPr lang="es-MX" sz="2000" b="0" dirty="0"/>
        </a:p>
      </dgm:t>
    </dgm:pt>
    <dgm:pt modelId="{4E89C121-6437-451B-881C-A99AE3709D64}" type="sibTrans" cxnId="{F93A6C98-16AB-4E27-87A6-F1A751C9CE1D}">
      <dgm:prSet/>
      <dgm:spPr/>
      <dgm:t>
        <a:bodyPr/>
        <a:lstStyle/>
        <a:p>
          <a:endParaRPr lang="es-ES" sz="2000"/>
        </a:p>
      </dgm:t>
    </dgm:pt>
    <dgm:pt modelId="{BB3D9390-37DC-45BD-B6E9-87EA94898DEE}" type="parTrans" cxnId="{F93A6C98-16AB-4E27-87A6-F1A751C9CE1D}">
      <dgm:prSet/>
      <dgm:spPr/>
      <dgm:t>
        <a:bodyPr/>
        <a:lstStyle/>
        <a:p>
          <a:endParaRPr lang="es-ES" sz="2000"/>
        </a:p>
      </dgm:t>
    </dgm:pt>
    <dgm:pt modelId="{395A9472-FDF7-4D87-A48D-F70D6F193A65}">
      <dgm:prSet custT="1"/>
      <dgm:spPr/>
      <dgm:t>
        <a:bodyPr/>
        <a:lstStyle/>
        <a:p>
          <a:pPr>
            <a:lnSpc>
              <a:spcPct val="100000"/>
            </a:lnSpc>
            <a:spcAft>
              <a:spcPts val="1200"/>
            </a:spcAft>
          </a:pPr>
          <a:r>
            <a:rPr lang="es-MX" sz="2000" b="0" dirty="0"/>
            <a:t>3 </a:t>
          </a:r>
          <a:r>
            <a:rPr lang="es-CO" sz="2000" b="0" dirty="0"/>
            <a:t>Participación económica de los asociados, en justicia y equidad</a:t>
          </a:r>
          <a:endParaRPr lang="es-MX" sz="2000" b="0" dirty="0"/>
        </a:p>
      </dgm:t>
    </dgm:pt>
    <dgm:pt modelId="{C73A86D4-CCDD-43AB-ACF0-D3AA3D1F5428}" type="sibTrans" cxnId="{3E21CC02-A6B4-4E1F-B863-35AE7B20BF80}">
      <dgm:prSet/>
      <dgm:spPr/>
      <dgm:t>
        <a:bodyPr/>
        <a:lstStyle/>
        <a:p>
          <a:endParaRPr lang="es-ES" sz="2000"/>
        </a:p>
      </dgm:t>
    </dgm:pt>
    <dgm:pt modelId="{BE3FBC48-6871-4DFB-A85B-29C09BA3AF5E}" type="parTrans" cxnId="{3E21CC02-A6B4-4E1F-B863-35AE7B20BF80}">
      <dgm:prSet/>
      <dgm:spPr/>
      <dgm:t>
        <a:bodyPr/>
        <a:lstStyle/>
        <a:p>
          <a:endParaRPr lang="es-ES" sz="2000"/>
        </a:p>
      </dgm:t>
    </dgm:pt>
    <dgm:pt modelId="{0DF8D8A1-0513-4F51-BA5A-E0FF82FB1B13}">
      <dgm:prSet custT="1"/>
      <dgm:spPr/>
      <dgm:t>
        <a:bodyPr/>
        <a:lstStyle/>
        <a:p>
          <a:pPr>
            <a:lnSpc>
              <a:spcPct val="100000"/>
            </a:lnSpc>
            <a:spcAft>
              <a:spcPts val="1200"/>
            </a:spcAft>
          </a:pPr>
          <a:r>
            <a:rPr lang="es-MX" sz="2000" b="0" dirty="0"/>
            <a:t>4 </a:t>
          </a:r>
          <a:r>
            <a:rPr lang="es-CO" sz="2000" b="0" dirty="0"/>
            <a:t>Formación e información para sus miembros, de manera permanente, oportuna y progresiva</a:t>
          </a:r>
          <a:endParaRPr lang="es-MX" sz="2000" b="0" dirty="0"/>
        </a:p>
      </dgm:t>
    </dgm:pt>
    <dgm:pt modelId="{49111332-5595-4E0C-BD81-C40D4E40D7E2}" type="sibTrans" cxnId="{A878F280-3D4E-4477-A0D7-6919911DF1A9}">
      <dgm:prSet/>
      <dgm:spPr/>
      <dgm:t>
        <a:bodyPr/>
        <a:lstStyle/>
        <a:p>
          <a:endParaRPr lang="es-ES" sz="2000"/>
        </a:p>
      </dgm:t>
    </dgm:pt>
    <dgm:pt modelId="{3C399CBB-C46A-4649-AF5E-901CD7D18CCB}" type="parTrans" cxnId="{A878F280-3D4E-4477-A0D7-6919911DF1A9}">
      <dgm:prSet/>
      <dgm:spPr/>
      <dgm:t>
        <a:bodyPr/>
        <a:lstStyle/>
        <a:p>
          <a:endParaRPr lang="es-ES" sz="2000"/>
        </a:p>
      </dgm:t>
    </dgm:pt>
    <dgm:pt modelId="{3982AD28-9048-4FEA-8C12-10DB11670104}">
      <dgm:prSet custT="1"/>
      <dgm:spPr/>
      <dgm:t>
        <a:bodyPr/>
        <a:lstStyle/>
        <a:p>
          <a:pPr>
            <a:lnSpc>
              <a:spcPct val="100000"/>
            </a:lnSpc>
            <a:spcAft>
              <a:spcPts val="1200"/>
            </a:spcAft>
          </a:pPr>
          <a:r>
            <a:rPr lang="es-MX" sz="2000" b="0" dirty="0"/>
            <a:t>5 </a:t>
          </a:r>
          <a:r>
            <a:rPr lang="es-CO" sz="2000" b="0" dirty="0">
              <a:solidFill>
                <a:schemeClr val="tx1"/>
              </a:solidFill>
            </a:rPr>
            <a:t>Principio de autonomía, autodeterminación y autogobierno</a:t>
          </a:r>
          <a:endParaRPr lang="es-MX" sz="2000" b="0" dirty="0">
            <a:solidFill>
              <a:schemeClr val="tx1"/>
            </a:solidFill>
          </a:endParaRPr>
        </a:p>
      </dgm:t>
    </dgm:pt>
    <dgm:pt modelId="{30BC2DA5-56B6-420E-BE9E-CB89F1843D36}" type="sibTrans" cxnId="{87DDEA61-CE92-428A-940B-7156833FAAB6}">
      <dgm:prSet/>
      <dgm:spPr/>
      <dgm:t>
        <a:bodyPr/>
        <a:lstStyle/>
        <a:p>
          <a:endParaRPr lang="es-ES" sz="2000"/>
        </a:p>
      </dgm:t>
    </dgm:pt>
    <dgm:pt modelId="{7E93DBCB-422A-4D89-939F-42518C57D204}" type="parTrans" cxnId="{87DDEA61-CE92-428A-940B-7156833FAAB6}">
      <dgm:prSet/>
      <dgm:spPr/>
      <dgm:t>
        <a:bodyPr/>
        <a:lstStyle/>
        <a:p>
          <a:endParaRPr lang="es-ES" sz="2000"/>
        </a:p>
      </dgm:t>
    </dgm:pt>
    <dgm:pt modelId="{59057411-512C-4EF8-8B6D-F8EECE1AA88D}">
      <dgm:prSet custT="1"/>
      <dgm:spPr/>
      <dgm:t>
        <a:bodyPr/>
        <a:lstStyle/>
        <a:p>
          <a:pPr>
            <a:lnSpc>
              <a:spcPct val="100000"/>
            </a:lnSpc>
            <a:spcAft>
              <a:spcPts val="1200"/>
            </a:spcAft>
          </a:pPr>
          <a:r>
            <a:rPr lang="es-MX" sz="2000" b="0" dirty="0"/>
            <a:t>6 </a:t>
          </a:r>
          <a:r>
            <a:rPr lang="es-CO" sz="2000" b="0" dirty="0"/>
            <a:t>Principio de servicio a la comunidad</a:t>
          </a:r>
          <a:endParaRPr lang="es-MX" sz="2000" b="0" dirty="0"/>
        </a:p>
      </dgm:t>
    </dgm:pt>
    <dgm:pt modelId="{192E45D7-8BB3-4345-A945-20490DEA13EF}" type="sibTrans" cxnId="{44577BA0-6D93-4A8B-A1D4-275A8E075C39}">
      <dgm:prSet/>
      <dgm:spPr/>
      <dgm:t>
        <a:bodyPr/>
        <a:lstStyle/>
        <a:p>
          <a:endParaRPr lang="es-ES" sz="2000"/>
        </a:p>
      </dgm:t>
    </dgm:pt>
    <dgm:pt modelId="{2D65A444-F0C0-473D-8F9E-6942310F02D0}" type="parTrans" cxnId="{44577BA0-6D93-4A8B-A1D4-275A8E075C39}">
      <dgm:prSet/>
      <dgm:spPr/>
      <dgm:t>
        <a:bodyPr/>
        <a:lstStyle/>
        <a:p>
          <a:endParaRPr lang="es-ES" sz="2000"/>
        </a:p>
      </dgm:t>
    </dgm:pt>
    <dgm:pt modelId="{A82F7CDC-55D9-4EC0-9886-CBA79EBCFFB9}">
      <dgm:prSet custT="1"/>
      <dgm:spPr/>
      <dgm:t>
        <a:bodyPr/>
        <a:lstStyle/>
        <a:p>
          <a:pPr>
            <a:lnSpc>
              <a:spcPct val="100000"/>
            </a:lnSpc>
            <a:spcAft>
              <a:spcPts val="1200"/>
            </a:spcAft>
          </a:pPr>
          <a:r>
            <a:rPr lang="es-MX" sz="2000" b="0" dirty="0"/>
            <a:t>7 </a:t>
          </a:r>
          <a:r>
            <a:rPr lang="es-CO" sz="2000" b="0" dirty="0">
              <a:solidFill>
                <a:schemeClr val="tx1"/>
              </a:solidFill>
            </a:rPr>
            <a:t>Principio de integración con otras organizaciones del mismo sector</a:t>
          </a:r>
          <a:endParaRPr lang="es-MX" sz="2000" b="0" dirty="0">
            <a:solidFill>
              <a:schemeClr val="tx1"/>
            </a:solidFill>
          </a:endParaRPr>
        </a:p>
      </dgm:t>
    </dgm:pt>
    <dgm:pt modelId="{6B4F2A9B-82D2-45FC-A73F-7F34D9E57CF0}" type="sibTrans" cxnId="{581296D8-EB4F-4423-BBAD-EFA9293201FD}">
      <dgm:prSet/>
      <dgm:spPr/>
      <dgm:t>
        <a:bodyPr/>
        <a:lstStyle/>
        <a:p>
          <a:endParaRPr lang="es-ES" sz="2000"/>
        </a:p>
      </dgm:t>
    </dgm:pt>
    <dgm:pt modelId="{51D28777-7F96-44E9-B404-44835729E930}" type="parTrans" cxnId="{581296D8-EB4F-4423-BBAD-EFA9293201FD}">
      <dgm:prSet/>
      <dgm:spPr/>
      <dgm:t>
        <a:bodyPr/>
        <a:lstStyle/>
        <a:p>
          <a:endParaRPr lang="es-ES" sz="2000"/>
        </a:p>
      </dgm:t>
    </dgm:pt>
    <dgm:pt modelId="{FF54CC74-5B8D-4924-AA55-804FA7A83F02}" type="pres">
      <dgm:prSet presAssocID="{A84EBAB9-56CF-499F-B4B6-45EDE0933363}" presName="Name0" presStyleCnt="0">
        <dgm:presLayoutVars>
          <dgm:chMax val="7"/>
          <dgm:chPref val="7"/>
          <dgm:dir/>
          <dgm:animOne val="branch"/>
          <dgm:animLvl val="lvl"/>
        </dgm:presLayoutVars>
      </dgm:prSet>
      <dgm:spPr/>
    </dgm:pt>
    <dgm:pt modelId="{E115F4CC-C45E-44BA-9CF3-59C1DAF2D168}" type="pres">
      <dgm:prSet presAssocID="{D895664D-19E0-4F8D-9F0D-FA976E67240D}" presName="ParentComposite" presStyleCnt="0"/>
      <dgm:spPr/>
    </dgm:pt>
    <dgm:pt modelId="{B4082C24-E0F5-41E5-95A1-D11D0A5BEA9A}" type="pres">
      <dgm:prSet presAssocID="{D895664D-19E0-4F8D-9F0D-FA976E67240D}" presName="Chord" presStyleLbl="bgShp" presStyleIdx="0" presStyleCnt="1"/>
      <dgm:spPr/>
    </dgm:pt>
    <dgm:pt modelId="{CB8F0C63-C064-4C08-B325-DEE285DAC0D7}" type="pres">
      <dgm:prSet presAssocID="{D895664D-19E0-4F8D-9F0D-FA976E67240D}" presName="Pie" presStyleLbl="alignNode1" presStyleIdx="0" presStyleCnt="1"/>
      <dgm:spPr/>
    </dgm:pt>
    <dgm:pt modelId="{3FC915BB-0D10-4D0C-BCD8-EED78D040FEE}" type="pres">
      <dgm:prSet presAssocID="{D895664D-19E0-4F8D-9F0D-FA976E67240D}" presName="Parent" presStyleLbl="revTx" presStyleIdx="0" presStyleCnt="2">
        <dgm:presLayoutVars>
          <dgm:chMax val="1"/>
          <dgm:chPref val="1"/>
          <dgm:bulletEnabled val="1"/>
        </dgm:presLayoutVars>
      </dgm:prSet>
      <dgm:spPr/>
    </dgm:pt>
    <dgm:pt modelId="{DD44744E-23DA-464E-96D6-FFF59676B506}" type="pres">
      <dgm:prSet presAssocID="{2D0A1912-69A2-4658-B6ED-E5AC94309B93}" presName="negSibTrans" presStyleCnt="0"/>
      <dgm:spPr/>
    </dgm:pt>
    <dgm:pt modelId="{ED76CC3B-D33A-4B31-9F5B-85342876357C}" type="pres">
      <dgm:prSet presAssocID="{D895664D-19E0-4F8D-9F0D-FA976E67240D}" presName="composite" presStyleCnt="0"/>
      <dgm:spPr/>
    </dgm:pt>
    <dgm:pt modelId="{20718902-0F5A-47E0-B0F2-644EFB6708B6}" type="pres">
      <dgm:prSet presAssocID="{D895664D-19E0-4F8D-9F0D-FA976E67240D}" presName="Child" presStyleLbl="revTx" presStyleIdx="1" presStyleCnt="2" custScaleX="340777">
        <dgm:presLayoutVars>
          <dgm:chMax val="0"/>
          <dgm:chPref val="0"/>
          <dgm:bulletEnabled val="1"/>
        </dgm:presLayoutVars>
      </dgm:prSet>
      <dgm:spPr/>
    </dgm:pt>
  </dgm:ptLst>
  <dgm:cxnLst>
    <dgm:cxn modelId="{3E21CC02-A6B4-4E1F-B863-35AE7B20BF80}" srcId="{D895664D-19E0-4F8D-9F0D-FA976E67240D}" destId="{395A9472-FDF7-4D87-A48D-F70D6F193A65}" srcOrd="2" destOrd="0" parTransId="{BE3FBC48-6871-4DFB-A85B-29C09BA3AF5E}" sibTransId="{C73A86D4-CCDD-43AB-ACF0-D3AA3D1F5428}"/>
    <dgm:cxn modelId="{8B782B06-9E7A-4683-8434-69F6E5CF9A32}" type="presOf" srcId="{91E00188-C6CB-4B6E-A146-236EBF943014}" destId="{20718902-0F5A-47E0-B0F2-644EFB6708B6}" srcOrd="0" destOrd="0" presId="urn:microsoft.com/office/officeart/2009/3/layout/PieProcess"/>
    <dgm:cxn modelId="{90B75121-0E9E-42D1-918B-9E26813CA7A7}" type="presOf" srcId="{082AF809-0076-40E0-A462-B35590AE9CAB}" destId="{20718902-0F5A-47E0-B0F2-644EFB6708B6}" srcOrd="0" destOrd="1" presId="urn:microsoft.com/office/officeart/2009/3/layout/PieProcess"/>
    <dgm:cxn modelId="{07610232-3D33-4B32-94AF-755F26E79EBA}" type="presOf" srcId="{59057411-512C-4EF8-8B6D-F8EECE1AA88D}" destId="{20718902-0F5A-47E0-B0F2-644EFB6708B6}" srcOrd="0" destOrd="5" presId="urn:microsoft.com/office/officeart/2009/3/layout/PieProcess"/>
    <dgm:cxn modelId="{87DDEA61-CE92-428A-940B-7156833FAAB6}" srcId="{D895664D-19E0-4F8D-9F0D-FA976E67240D}" destId="{3982AD28-9048-4FEA-8C12-10DB11670104}" srcOrd="4" destOrd="0" parTransId="{7E93DBCB-422A-4D89-939F-42518C57D204}" sibTransId="{30BC2DA5-56B6-420E-BE9E-CB89F1843D36}"/>
    <dgm:cxn modelId="{3675DB6F-122D-4D33-8498-D9A0D4B50B0D}" type="presOf" srcId="{3982AD28-9048-4FEA-8C12-10DB11670104}" destId="{20718902-0F5A-47E0-B0F2-644EFB6708B6}" srcOrd="0" destOrd="4" presId="urn:microsoft.com/office/officeart/2009/3/layout/PieProcess"/>
    <dgm:cxn modelId="{752E9950-2DBD-4853-88D4-2EA565B653F5}" type="presOf" srcId="{0DF8D8A1-0513-4F51-BA5A-E0FF82FB1B13}" destId="{20718902-0F5A-47E0-B0F2-644EFB6708B6}" srcOrd="0" destOrd="3" presId="urn:microsoft.com/office/officeart/2009/3/layout/PieProcess"/>
    <dgm:cxn modelId="{A878F280-3D4E-4477-A0D7-6919911DF1A9}" srcId="{D895664D-19E0-4F8D-9F0D-FA976E67240D}" destId="{0DF8D8A1-0513-4F51-BA5A-E0FF82FB1B13}" srcOrd="3" destOrd="0" parTransId="{3C399CBB-C46A-4649-AF5E-901CD7D18CCB}" sibTransId="{49111332-5595-4E0C-BD81-C40D4E40D7E2}"/>
    <dgm:cxn modelId="{44A0DD81-A015-4062-945A-4D2116B856FF}" srcId="{A84EBAB9-56CF-499F-B4B6-45EDE0933363}" destId="{D895664D-19E0-4F8D-9F0D-FA976E67240D}" srcOrd="0" destOrd="0" parTransId="{75C27E3A-1518-4588-ABB8-3043D0B62666}" sibTransId="{805948C9-3ADD-4C28-BE15-E13910746F27}"/>
    <dgm:cxn modelId="{F93A6C98-16AB-4E27-87A6-F1A751C9CE1D}" srcId="{D895664D-19E0-4F8D-9F0D-FA976E67240D}" destId="{082AF809-0076-40E0-A462-B35590AE9CAB}" srcOrd="1" destOrd="0" parTransId="{BB3D9390-37DC-45BD-B6E9-87EA94898DEE}" sibTransId="{4E89C121-6437-451B-881C-A99AE3709D64}"/>
    <dgm:cxn modelId="{44577BA0-6D93-4A8B-A1D4-275A8E075C39}" srcId="{D895664D-19E0-4F8D-9F0D-FA976E67240D}" destId="{59057411-512C-4EF8-8B6D-F8EECE1AA88D}" srcOrd="5" destOrd="0" parTransId="{2D65A444-F0C0-473D-8F9E-6942310F02D0}" sibTransId="{192E45D7-8BB3-4345-A945-20490DEA13EF}"/>
    <dgm:cxn modelId="{FD21B7A0-A97E-43AC-90DA-BF408C3D9172}" srcId="{D895664D-19E0-4F8D-9F0D-FA976E67240D}" destId="{91E00188-C6CB-4B6E-A146-236EBF943014}" srcOrd="0" destOrd="0" parTransId="{FD6F5BAA-D1DB-4AC3-8402-386D2B6A8E3D}" sibTransId="{2D0A1912-69A2-4658-B6ED-E5AC94309B93}"/>
    <dgm:cxn modelId="{6F09AAAB-B130-4060-8E52-B6FB2EE668DF}" type="presOf" srcId="{A82F7CDC-55D9-4EC0-9886-CBA79EBCFFB9}" destId="{20718902-0F5A-47E0-B0F2-644EFB6708B6}" srcOrd="0" destOrd="6" presId="urn:microsoft.com/office/officeart/2009/3/layout/PieProcess"/>
    <dgm:cxn modelId="{089701BC-61B5-4A91-8F0F-4F080DFE8AE9}" type="presOf" srcId="{D895664D-19E0-4F8D-9F0D-FA976E67240D}" destId="{3FC915BB-0D10-4D0C-BCD8-EED78D040FEE}" srcOrd="0" destOrd="0" presId="urn:microsoft.com/office/officeart/2009/3/layout/PieProcess"/>
    <dgm:cxn modelId="{26F97DD0-0675-4A67-A490-79ACEEED252E}" type="presOf" srcId="{395A9472-FDF7-4D87-A48D-F70D6F193A65}" destId="{20718902-0F5A-47E0-B0F2-644EFB6708B6}" srcOrd="0" destOrd="2" presId="urn:microsoft.com/office/officeart/2009/3/layout/PieProcess"/>
    <dgm:cxn modelId="{581296D8-EB4F-4423-BBAD-EFA9293201FD}" srcId="{D895664D-19E0-4F8D-9F0D-FA976E67240D}" destId="{A82F7CDC-55D9-4EC0-9886-CBA79EBCFFB9}" srcOrd="6" destOrd="0" parTransId="{51D28777-7F96-44E9-B404-44835729E930}" sibTransId="{6B4F2A9B-82D2-45FC-A73F-7F34D9E57CF0}"/>
    <dgm:cxn modelId="{AB2ECBD8-742E-4592-B220-D01B033A9BAC}" type="presOf" srcId="{A84EBAB9-56CF-499F-B4B6-45EDE0933363}" destId="{FF54CC74-5B8D-4924-AA55-804FA7A83F02}" srcOrd="0" destOrd="0" presId="urn:microsoft.com/office/officeart/2009/3/layout/PieProcess"/>
    <dgm:cxn modelId="{2E5CDC97-8159-4E91-B666-6269FA56CD83}" type="presParOf" srcId="{FF54CC74-5B8D-4924-AA55-804FA7A83F02}" destId="{E115F4CC-C45E-44BA-9CF3-59C1DAF2D168}" srcOrd="0" destOrd="0" presId="urn:microsoft.com/office/officeart/2009/3/layout/PieProcess"/>
    <dgm:cxn modelId="{8DC9DCBA-7524-4BF4-A289-C6081DAE5131}" type="presParOf" srcId="{E115F4CC-C45E-44BA-9CF3-59C1DAF2D168}" destId="{B4082C24-E0F5-41E5-95A1-D11D0A5BEA9A}" srcOrd="0" destOrd="0" presId="urn:microsoft.com/office/officeart/2009/3/layout/PieProcess"/>
    <dgm:cxn modelId="{2362683D-F8A4-43B5-821B-B41C08CEBE54}" type="presParOf" srcId="{E115F4CC-C45E-44BA-9CF3-59C1DAF2D168}" destId="{CB8F0C63-C064-4C08-B325-DEE285DAC0D7}" srcOrd="1" destOrd="0" presId="urn:microsoft.com/office/officeart/2009/3/layout/PieProcess"/>
    <dgm:cxn modelId="{65DA62B0-5A0C-49DB-B7B1-C43C0A3EF134}" type="presParOf" srcId="{E115F4CC-C45E-44BA-9CF3-59C1DAF2D168}" destId="{3FC915BB-0D10-4D0C-BCD8-EED78D040FEE}" srcOrd="2" destOrd="0" presId="urn:microsoft.com/office/officeart/2009/3/layout/PieProcess"/>
    <dgm:cxn modelId="{2B99770F-2462-4300-BB14-0838C1EBF4A1}" type="presParOf" srcId="{FF54CC74-5B8D-4924-AA55-804FA7A83F02}" destId="{DD44744E-23DA-464E-96D6-FFF59676B506}" srcOrd="1" destOrd="0" presId="urn:microsoft.com/office/officeart/2009/3/layout/PieProcess"/>
    <dgm:cxn modelId="{CA63201B-3AC2-4EE0-B31C-0EDBD8676D81}" type="presParOf" srcId="{FF54CC74-5B8D-4924-AA55-804FA7A83F02}" destId="{ED76CC3B-D33A-4B31-9F5B-85342876357C}" srcOrd="2" destOrd="0" presId="urn:microsoft.com/office/officeart/2009/3/layout/PieProcess"/>
    <dgm:cxn modelId="{E675E3A2-05DB-439C-867C-048948321053}" type="presParOf" srcId="{ED76CC3B-D33A-4B31-9F5B-85342876357C}" destId="{20718902-0F5A-47E0-B0F2-644EFB6708B6}" srcOrd="0" destOrd="0" presId="urn:microsoft.com/office/officeart/2009/3/layout/Pi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A92495-A69D-4D57-8422-9FBB654CFCC9}" type="doc">
      <dgm:prSet loTypeId="urn:microsoft.com/office/officeart/2008/layout/VerticalCurvedList" loCatId="list" qsTypeId="urn:microsoft.com/office/officeart/2005/8/quickstyle/3d2" qsCatId="3D" csTypeId="urn:microsoft.com/office/officeart/2005/8/colors/accent2_1" csCatId="accent2" phldr="1"/>
      <dgm:spPr/>
      <dgm:t>
        <a:bodyPr/>
        <a:lstStyle/>
        <a:p>
          <a:endParaRPr lang="es-ES"/>
        </a:p>
      </dgm:t>
    </dgm:pt>
    <dgm:pt modelId="{2F953181-1FA9-48E4-B524-093E7C85FDDF}">
      <dgm:prSet phldrT="[Texto]" custT="1"/>
      <dgm:spPr/>
      <dgm:t>
        <a:bodyPr/>
        <a:lstStyle/>
        <a:p>
          <a:r>
            <a:rPr lang="es-ES" sz="1500" dirty="0"/>
            <a:t>Generación y evaluación de resultados. </a:t>
          </a:r>
        </a:p>
      </dgm:t>
    </dgm:pt>
    <dgm:pt modelId="{D1BF99AF-8290-42B7-86DC-B5DBA13E332F}" type="parTrans" cxnId="{4E81A0D4-8F25-49CE-9FDD-07DEE0C49089}">
      <dgm:prSet/>
      <dgm:spPr/>
      <dgm:t>
        <a:bodyPr/>
        <a:lstStyle/>
        <a:p>
          <a:endParaRPr lang="es-ES" sz="1500"/>
        </a:p>
      </dgm:t>
    </dgm:pt>
    <dgm:pt modelId="{C3FD231C-9F3F-4E52-B3C1-1751554483E3}" type="sibTrans" cxnId="{4E81A0D4-8F25-49CE-9FDD-07DEE0C49089}">
      <dgm:prSet/>
      <dgm:spPr/>
      <dgm:t>
        <a:bodyPr/>
        <a:lstStyle/>
        <a:p>
          <a:endParaRPr lang="es-ES" sz="1500"/>
        </a:p>
      </dgm:t>
    </dgm:pt>
    <dgm:pt modelId="{D77F747F-8ACF-483F-B457-90DF99696893}">
      <dgm:prSet phldrT="[Texto]" custT="1"/>
      <dgm:spPr/>
      <dgm:t>
        <a:bodyPr/>
        <a:lstStyle/>
        <a:p>
          <a:r>
            <a:rPr lang="es-ES" sz="1500" dirty="0"/>
            <a:t>Acompañamiento metodológico de expertos. </a:t>
          </a:r>
        </a:p>
      </dgm:t>
    </dgm:pt>
    <dgm:pt modelId="{E3C6617B-3C67-4289-BE70-DD36F1F4F403}" type="parTrans" cxnId="{4254C240-9E3B-4AB5-BCF7-0174E407B03E}">
      <dgm:prSet/>
      <dgm:spPr/>
      <dgm:t>
        <a:bodyPr/>
        <a:lstStyle/>
        <a:p>
          <a:endParaRPr lang="es-ES" sz="1500"/>
        </a:p>
      </dgm:t>
    </dgm:pt>
    <dgm:pt modelId="{4334A366-9283-445A-8CBD-3263D275D103}" type="sibTrans" cxnId="{4254C240-9E3B-4AB5-BCF7-0174E407B03E}">
      <dgm:prSet/>
      <dgm:spPr/>
      <dgm:t>
        <a:bodyPr/>
        <a:lstStyle/>
        <a:p>
          <a:endParaRPr lang="es-ES" sz="1500"/>
        </a:p>
      </dgm:t>
    </dgm:pt>
    <dgm:pt modelId="{8D47A790-6417-46EF-987E-9EB95F10E44B}">
      <dgm:prSet phldrT="[Texto]" custT="1"/>
      <dgm:spPr/>
      <dgm:t>
        <a:bodyPr/>
        <a:lstStyle/>
        <a:p>
          <a:r>
            <a:rPr lang="es-ES" sz="1500" dirty="0"/>
            <a:t>Soporte técnico y tecnológico. </a:t>
          </a:r>
        </a:p>
      </dgm:t>
    </dgm:pt>
    <dgm:pt modelId="{AB0B6521-D72B-40A6-A0EF-10EDC3E175CC}" type="parTrans" cxnId="{E58799FF-84A1-4B89-B4E4-7927C522C4B3}">
      <dgm:prSet/>
      <dgm:spPr/>
      <dgm:t>
        <a:bodyPr/>
        <a:lstStyle/>
        <a:p>
          <a:endParaRPr lang="es-ES" sz="1500"/>
        </a:p>
      </dgm:t>
    </dgm:pt>
    <dgm:pt modelId="{E5B7D1F4-D43D-4F74-9777-D26EA4E3350F}" type="sibTrans" cxnId="{E58799FF-84A1-4B89-B4E4-7927C522C4B3}">
      <dgm:prSet/>
      <dgm:spPr/>
      <dgm:t>
        <a:bodyPr/>
        <a:lstStyle/>
        <a:p>
          <a:endParaRPr lang="es-ES" sz="1500"/>
        </a:p>
      </dgm:t>
    </dgm:pt>
    <dgm:pt modelId="{836FBAB2-0144-4FA8-BA3D-727254169A4A}">
      <dgm:prSet custT="1"/>
      <dgm:spPr/>
      <dgm:t>
        <a:bodyPr/>
        <a:lstStyle/>
        <a:p>
          <a:r>
            <a:rPr lang="es-ES" sz="1500" dirty="0"/>
            <a:t>Mejoramiento continuo a partir de las experiencias y necesidades del sector. </a:t>
          </a:r>
        </a:p>
      </dgm:t>
    </dgm:pt>
    <dgm:pt modelId="{384EC550-93B1-4C37-B1F7-7C0BE2DB120D}" type="parTrans" cxnId="{C9227762-0528-4D05-A183-65C6A2E2B852}">
      <dgm:prSet/>
      <dgm:spPr/>
      <dgm:t>
        <a:bodyPr/>
        <a:lstStyle/>
        <a:p>
          <a:endParaRPr lang="es-ES" sz="1500"/>
        </a:p>
      </dgm:t>
    </dgm:pt>
    <dgm:pt modelId="{10C84FEB-79D3-4441-A6A6-DC759FE495B2}" type="sibTrans" cxnId="{C9227762-0528-4D05-A183-65C6A2E2B852}">
      <dgm:prSet/>
      <dgm:spPr/>
      <dgm:t>
        <a:bodyPr/>
        <a:lstStyle/>
        <a:p>
          <a:endParaRPr lang="es-ES" sz="1500"/>
        </a:p>
      </dgm:t>
    </dgm:pt>
    <dgm:pt modelId="{F738B15F-7DE6-46CF-BEAB-B9A24C2AFF46}">
      <dgm:prSet custT="1"/>
      <dgm:spPr/>
      <dgm:t>
        <a:bodyPr/>
        <a:lstStyle/>
        <a:p>
          <a:pPr algn="l"/>
          <a:r>
            <a:rPr lang="es-ES" sz="1500" dirty="0"/>
            <a:t>Se cuenta con la capacidad instalada requerida por el proyecto.</a:t>
          </a:r>
        </a:p>
      </dgm:t>
    </dgm:pt>
    <dgm:pt modelId="{F784F219-8246-4938-87FB-C5F977BF2CBB}" type="parTrans" cxnId="{44CAB0FA-8166-4BEF-A3B8-FF7A5AB5AE0F}">
      <dgm:prSet/>
      <dgm:spPr/>
      <dgm:t>
        <a:bodyPr/>
        <a:lstStyle/>
        <a:p>
          <a:endParaRPr lang="es-ES" sz="1500"/>
        </a:p>
      </dgm:t>
    </dgm:pt>
    <dgm:pt modelId="{79792C3F-50C0-4345-B7A3-EF1F70729845}" type="sibTrans" cxnId="{44CAB0FA-8166-4BEF-A3B8-FF7A5AB5AE0F}">
      <dgm:prSet/>
      <dgm:spPr/>
      <dgm:t>
        <a:bodyPr/>
        <a:lstStyle/>
        <a:p>
          <a:endParaRPr lang="es-ES" sz="1500"/>
        </a:p>
      </dgm:t>
    </dgm:pt>
    <dgm:pt modelId="{1B10E3E1-8223-4582-8E9D-7286D5286B7D}">
      <dgm:prSet custT="1"/>
      <dgm:spPr/>
      <dgm:t>
        <a:bodyPr/>
        <a:lstStyle/>
        <a:p>
          <a:r>
            <a:rPr lang="es-ES" sz="1500" dirty="0"/>
            <a:t>Trayectoria y experiencia en el proceso de aplicación y evaluación. </a:t>
          </a:r>
        </a:p>
      </dgm:t>
    </dgm:pt>
    <dgm:pt modelId="{2BC749DA-4DDB-4589-80FA-2F06EB56F754}" type="parTrans" cxnId="{329630A9-6078-4C13-8507-989CB2D4D318}">
      <dgm:prSet/>
      <dgm:spPr/>
      <dgm:t>
        <a:bodyPr/>
        <a:lstStyle/>
        <a:p>
          <a:endParaRPr lang="es-ES" sz="1500"/>
        </a:p>
      </dgm:t>
    </dgm:pt>
    <dgm:pt modelId="{F4C2E30A-BBA0-4E08-86E8-1EF60415C050}" type="sibTrans" cxnId="{329630A9-6078-4C13-8507-989CB2D4D318}">
      <dgm:prSet/>
      <dgm:spPr/>
      <dgm:t>
        <a:bodyPr/>
        <a:lstStyle/>
        <a:p>
          <a:endParaRPr lang="es-ES" sz="1500"/>
        </a:p>
      </dgm:t>
    </dgm:pt>
    <dgm:pt modelId="{EE09D434-7EDE-4BCF-9BFF-3C2C9DFAFF51}">
      <dgm:prSet custT="1"/>
      <dgm:spPr/>
      <dgm:t>
        <a:bodyPr/>
        <a:lstStyle/>
        <a:p>
          <a:r>
            <a:rPr lang="es-ES" sz="1500" dirty="0"/>
            <a:t>Las entidades usuarias no requieren de inversiones tecnológicas (solo internet) para uso de la herramienta BS, debido a que es web y esta soportada por la infraestructura de Visionamos</a:t>
          </a:r>
          <a:endParaRPr lang="es-CO" sz="1500" dirty="0"/>
        </a:p>
      </dgm:t>
    </dgm:pt>
    <dgm:pt modelId="{E440D554-FCC5-4240-A890-CAB32062DBED}" type="parTrans" cxnId="{EB5148DC-2D73-4FE9-A135-ED2F8AEE71AF}">
      <dgm:prSet/>
      <dgm:spPr/>
      <dgm:t>
        <a:bodyPr/>
        <a:lstStyle/>
        <a:p>
          <a:endParaRPr lang="es-CO" sz="1500"/>
        </a:p>
      </dgm:t>
    </dgm:pt>
    <dgm:pt modelId="{41324846-EC0D-4CC7-BB54-2C42B564A0FA}" type="sibTrans" cxnId="{EB5148DC-2D73-4FE9-A135-ED2F8AEE71AF}">
      <dgm:prSet/>
      <dgm:spPr/>
      <dgm:t>
        <a:bodyPr/>
        <a:lstStyle/>
        <a:p>
          <a:endParaRPr lang="es-CO" sz="1500"/>
        </a:p>
      </dgm:t>
    </dgm:pt>
    <dgm:pt modelId="{2995D232-C681-4317-991D-F8BFEA945B0B}" type="pres">
      <dgm:prSet presAssocID="{1CA92495-A69D-4D57-8422-9FBB654CFCC9}" presName="Name0" presStyleCnt="0">
        <dgm:presLayoutVars>
          <dgm:chMax val="7"/>
          <dgm:chPref val="7"/>
          <dgm:dir/>
        </dgm:presLayoutVars>
      </dgm:prSet>
      <dgm:spPr/>
    </dgm:pt>
    <dgm:pt modelId="{5CA43995-0DD8-4C02-B012-EA280D5D1763}" type="pres">
      <dgm:prSet presAssocID="{1CA92495-A69D-4D57-8422-9FBB654CFCC9}" presName="Name1" presStyleCnt="0"/>
      <dgm:spPr/>
    </dgm:pt>
    <dgm:pt modelId="{4F87D197-FD0A-4AA5-A5DE-73BCA0C82366}" type="pres">
      <dgm:prSet presAssocID="{1CA92495-A69D-4D57-8422-9FBB654CFCC9}" presName="cycle" presStyleCnt="0"/>
      <dgm:spPr/>
    </dgm:pt>
    <dgm:pt modelId="{2490DCB5-6643-4BA0-A7CC-FB976CFB8A67}" type="pres">
      <dgm:prSet presAssocID="{1CA92495-A69D-4D57-8422-9FBB654CFCC9}" presName="srcNode" presStyleLbl="node1" presStyleIdx="0" presStyleCnt="7"/>
      <dgm:spPr/>
    </dgm:pt>
    <dgm:pt modelId="{1ABC047B-5136-4F06-9B51-9688E3A9DBDE}" type="pres">
      <dgm:prSet presAssocID="{1CA92495-A69D-4D57-8422-9FBB654CFCC9}" presName="conn" presStyleLbl="parChTrans1D2" presStyleIdx="0" presStyleCnt="1"/>
      <dgm:spPr/>
    </dgm:pt>
    <dgm:pt modelId="{21C1B9E7-C4C0-407C-A4A8-CA510BC4E456}" type="pres">
      <dgm:prSet presAssocID="{1CA92495-A69D-4D57-8422-9FBB654CFCC9}" presName="extraNode" presStyleLbl="node1" presStyleIdx="0" presStyleCnt="7"/>
      <dgm:spPr/>
    </dgm:pt>
    <dgm:pt modelId="{F2472C76-C1BD-41D3-8062-15F85273BCE2}" type="pres">
      <dgm:prSet presAssocID="{1CA92495-A69D-4D57-8422-9FBB654CFCC9}" presName="dstNode" presStyleLbl="node1" presStyleIdx="0" presStyleCnt="7"/>
      <dgm:spPr/>
    </dgm:pt>
    <dgm:pt modelId="{7FD706B1-317D-463E-9AF7-C734460B6FC7}" type="pres">
      <dgm:prSet presAssocID="{2F953181-1FA9-48E4-B524-093E7C85FDDF}" presName="text_1" presStyleLbl="node1" presStyleIdx="0" presStyleCnt="7">
        <dgm:presLayoutVars>
          <dgm:bulletEnabled val="1"/>
        </dgm:presLayoutVars>
      </dgm:prSet>
      <dgm:spPr/>
    </dgm:pt>
    <dgm:pt modelId="{3E9F0593-2A1C-4201-A283-C92C6025508D}" type="pres">
      <dgm:prSet presAssocID="{2F953181-1FA9-48E4-B524-093E7C85FDDF}" presName="accent_1" presStyleCnt="0"/>
      <dgm:spPr/>
    </dgm:pt>
    <dgm:pt modelId="{66520409-5798-4A11-AB30-EE460334A1CE}" type="pres">
      <dgm:prSet presAssocID="{2F953181-1FA9-48E4-B524-093E7C85FDDF}" presName="accentRepeatNode" presStyleLbl="solidFgAcc1" presStyleIdx="0" presStyleCnt="7"/>
      <dgm:spPr/>
    </dgm:pt>
    <dgm:pt modelId="{525DF79D-F5F7-4651-9D60-226BCA9872EB}" type="pres">
      <dgm:prSet presAssocID="{D77F747F-8ACF-483F-B457-90DF99696893}" presName="text_2" presStyleLbl="node1" presStyleIdx="1" presStyleCnt="7">
        <dgm:presLayoutVars>
          <dgm:bulletEnabled val="1"/>
        </dgm:presLayoutVars>
      </dgm:prSet>
      <dgm:spPr/>
    </dgm:pt>
    <dgm:pt modelId="{7E304C62-C95C-40DD-9C59-A780CD7FCE15}" type="pres">
      <dgm:prSet presAssocID="{D77F747F-8ACF-483F-B457-90DF99696893}" presName="accent_2" presStyleCnt="0"/>
      <dgm:spPr/>
    </dgm:pt>
    <dgm:pt modelId="{EA96C23F-1276-416A-8012-53285DB51722}" type="pres">
      <dgm:prSet presAssocID="{D77F747F-8ACF-483F-B457-90DF99696893}" presName="accentRepeatNode" presStyleLbl="solidFgAcc1" presStyleIdx="1" presStyleCnt="7"/>
      <dgm:spPr/>
    </dgm:pt>
    <dgm:pt modelId="{C84CE6B4-FF82-4811-AB9C-913242A9F0F9}" type="pres">
      <dgm:prSet presAssocID="{8D47A790-6417-46EF-987E-9EB95F10E44B}" presName="text_3" presStyleLbl="node1" presStyleIdx="2" presStyleCnt="7">
        <dgm:presLayoutVars>
          <dgm:bulletEnabled val="1"/>
        </dgm:presLayoutVars>
      </dgm:prSet>
      <dgm:spPr/>
    </dgm:pt>
    <dgm:pt modelId="{FDFD5A28-4055-4D36-9762-917845D97D6D}" type="pres">
      <dgm:prSet presAssocID="{8D47A790-6417-46EF-987E-9EB95F10E44B}" presName="accent_3" presStyleCnt="0"/>
      <dgm:spPr/>
    </dgm:pt>
    <dgm:pt modelId="{7C6D8F04-433D-45D1-A751-A5254DDEDF3C}" type="pres">
      <dgm:prSet presAssocID="{8D47A790-6417-46EF-987E-9EB95F10E44B}" presName="accentRepeatNode" presStyleLbl="solidFgAcc1" presStyleIdx="2" presStyleCnt="7"/>
      <dgm:spPr/>
    </dgm:pt>
    <dgm:pt modelId="{6E3C39AF-54CF-4EB7-ABBF-0619E86F732F}" type="pres">
      <dgm:prSet presAssocID="{836FBAB2-0144-4FA8-BA3D-727254169A4A}" presName="text_4" presStyleLbl="node1" presStyleIdx="3" presStyleCnt="7">
        <dgm:presLayoutVars>
          <dgm:bulletEnabled val="1"/>
        </dgm:presLayoutVars>
      </dgm:prSet>
      <dgm:spPr/>
    </dgm:pt>
    <dgm:pt modelId="{AF2A12FD-8BA6-4504-A4E4-8A23D2384448}" type="pres">
      <dgm:prSet presAssocID="{836FBAB2-0144-4FA8-BA3D-727254169A4A}" presName="accent_4" presStyleCnt="0"/>
      <dgm:spPr/>
    </dgm:pt>
    <dgm:pt modelId="{08CDB0F2-7511-452D-970B-512007D37C77}" type="pres">
      <dgm:prSet presAssocID="{836FBAB2-0144-4FA8-BA3D-727254169A4A}" presName="accentRepeatNode" presStyleLbl="solidFgAcc1" presStyleIdx="3" presStyleCnt="7"/>
      <dgm:spPr/>
    </dgm:pt>
    <dgm:pt modelId="{8FDF843F-C3F8-4CC0-BC0F-A1B193F02278}" type="pres">
      <dgm:prSet presAssocID="{F738B15F-7DE6-46CF-BEAB-B9A24C2AFF46}" presName="text_5" presStyleLbl="node1" presStyleIdx="4" presStyleCnt="7">
        <dgm:presLayoutVars>
          <dgm:bulletEnabled val="1"/>
        </dgm:presLayoutVars>
      </dgm:prSet>
      <dgm:spPr/>
    </dgm:pt>
    <dgm:pt modelId="{97E3C56E-BB85-4B7B-BD90-9E0069B0DE92}" type="pres">
      <dgm:prSet presAssocID="{F738B15F-7DE6-46CF-BEAB-B9A24C2AFF46}" presName="accent_5" presStyleCnt="0"/>
      <dgm:spPr/>
    </dgm:pt>
    <dgm:pt modelId="{15B87B7E-DECB-43B6-813A-AE2626244E4A}" type="pres">
      <dgm:prSet presAssocID="{F738B15F-7DE6-46CF-BEAB-B9A24C2AFF46}" presName="accentRepeatNode" presStyleLbl="solidFgAcc1" presStyleIdx="4" presStyleCnt="7"/>
      <dgm:spPr/>
    </dgm:pt>
    <dgm:pt modelId="{63903B60-7375-4E56-9CB4-A1CF42AC7759}" type="pres">
      <dgm:prSet presAssocID="{EE09D434-7EDE-4BCF-9BFF-3C2C9DFAFF51}" presName="text_6" presStyleLbl="node1" presStyleIdx="5" presStyleCnt="7" custLinFactNeighborX="1790" custLinFactNeighborY="-1342">
        <dgm:presLayoutVars>
          <dgm:bulletEnabled val="1"/>
        </dgm:presLayoutVars>
      </dgm:prSet>
      <dgm:spPr/>
    </dgm:pt>
    <dgm:pt modelId="{4A352FB8-5892-41D8-9DFE-6203F7C5A73B}" type="pres">
      <dgm:prSet presAssocID="{EE09D434-7EDE-4BCF-9BFF-3C2C9DFAFF51}" presName="accent_6" presStyleCnt="0"/>
      <dgm:spPr/>
    </dgm:pt>
    <dgm:pt modelId="{B8540094-5FF0-4B19-9175-07AF9B6F92FB}" type="pres">
      <dgm:prSet presAssocID="{EE09D434-7EDE-4BCF-9BFF-3C2C9DFAFF51}" presName="accentRepeatNode" presStyleLbl="solidFgAcc1" presStyleIdx="5" presStyleCnt="7"/>
      <dgm:spPr/>
    </dgm:pt>
    <dgm:pt modelId="{61BA6AE5-BE74-42D9-BAC0-F2CE01A445F6}" type="pres">
      <dgm:prSet presAssocID="{1B10E3E1-8223-4582-8E9D-7286D5286B7D}" presName="text_7" presStyleLbl="node1" presStyleIdx="6" presStyleCnt="7">
        <dgm:presLayoutVars>
          <dgm:bulletEnabled val="1"/>
        </dgm:presLayoutVars>
      </dgm:prSet>
      <dgm:spPr/>
    </dgm:pt>
    <dgm:pt modelId="{B570607E-D71E-4EB2-A285-E66346B3891A}" type="pres">
      <dgm:prSet presAssocID="{1B10E3E1-8223-4582-8E9D-7286D5286B7D}" presName="accent_7" presStyleCnt="0"/>
      <dgm:spPr/>
    </dgm:pt>
    <dgm:pt modelId="{7691556B-563D-4F02-B10E-AB16A6CF978C}" type="pres">
      <dgm:prSet presAssocID="{1B10E3E1-8223-4582-8E9D-7286D5286B7D}" presName="accentRepeatNode" presStyleLbl="solidFgAcc1" presStyleIdx="6" presStyleCnt="7"/>
      <dgm:spPr/>
    </dgm:pt>
  </dgm:ptLst>
  <dgm:cxnLst>
    <dgm:cxn modelId="{33FB4F15-FAAC-41B9-8CC5-F72047F903F1}" type="presOf" srcId="{836FBAB2-0144-4FA8-BA3D-727254169A4A}" destId="{6E3C39AF-54CF-4EB7-ABBF-0619E86F732F}" srcOrd="0" destOrd="0" presId="urn:microsoft.com/office/officeart/2008/layout/VerticalCurvedList"/>
    <dgm:cxn modelId="{4254C240-9E3B-4AB5-BCF7-0174E407B03E}" srcId="{1CA92495-A69D-4D57-8422-9FBB654CFCC9}" destId="{D77F747F-8ACF-483F-B457-90DF99696893}" srcOrd="1" destOrd="0" parTransId="{E3C6617B-3C67-4289-BE70-DD36F1F4F403}" sibTransId="{4334A366-9283-445A-8CBD-3263D275D103}"/>
    <dgm:cxn modelId="{4ECE955E-E897-46ED-9E8D-37167202A3FC}" type="presOf" srcId="{8D47A790-6417-46EF-987E-9EB95F10E44B}" destId="{C84CE6B4-FF82-4811-AB9C-913242A9F0F9}" srcOrd="0" destOrd="0" presId="urn:microsoft.com/office/officeart/2008/layout/VerticalCurvedList"/>
    <dgm:cxn modelId="{C9227762-0528-4D05-A183-65C6A2E2B852}" srcId="{1CA92495-A69D-4D57-8422-9FBB654CFCC9}" destId="{836FBAB2-0144-4FA8-BA3D-727254169A4A}" srcOrd="3" destOrd="0" parTransId="{384EC550-93B1-4C37-B1F7-7C0BE2DB120D}" sibTransId="{10C84FEB-79D3-4441-A6A6-DC759FE495B2}"/>
    <dgm:cxn modelId="{22C0AE49-86E9-45C4-9005-7D6E3CA2CD3D}" type="presOf" srcId="{EE09D434-7EDE-4BCF-9BFF-3C2C9DFAFF51}" destId="{63903B60-7375-4E56-9CB4-A1CF42AC7759}" srcOrd="0" destOrd="0" presId="urn:microsoft.com/office/officeart/2008/layout/VerticalCurvedList"/>
    <dgm:cxn modelId="{3C4EC770-B1D0-4464-AB9B-DD4D1F3C2C82}" type="presOf" srcId="{C3FD231C-9F3F-4E52-B3C1-1751554483E3}" destId="{1ABC047B-5136-4F06-9B51-9688E3A9DBDE}" srcOrd="0" destOrd="0" presId="urn:microsoft.com/office/officeart/2008/layout/VerticalCurvedList"/>
    <dgm:cxn modelId="{DB23D055-0AF9-4165-875E-5980CDE8811B}" type="presOf" srcId="{1B10E3E1-8223-4582-8E9D-7286D5286B7D}" destId="{61BA6AE5-BE74-42D9-BAC0-F2CE01A445F6}" srcOrd="0" destOrd="0" presId="urn:microsoft.com/office/officeart/2008/layout/VerticalCurvedList"/>
    <dgm:cxn modelId="{48586CA0-A1D7-44C8-A97F-B4A3FD087E96}" type="presOf" srcId="{1CA92495-A69D-4D57-8422-9FBB654CFCC9}" destId="{2995D232-C681-4317-991D-F8BFEA945B0B}" srcOrd="0" destOrd="0" presId="urn:microsoft.com/office/officeart/2008/layout/VerticalCurvedList"/>
    <dgm:cxn modelId="{329630A9-6078-4C13-8507-989CB2D4D318}" srcId="{1CA92495-A69D-4D57-8422-9FBB654CFCC9}" destId="{1B10E3E1-8223-4582-8E9D-7286D5286B7D}" srcOrd="6" destOrd="0" parTransId="{2BC749DA-4DDB-4589-80FA-2F06EB56F754}" sibTransId="{F4C2E30A-BBA0-4E08-86E8-1EF60415C050}"/>
    <dgm:cxn modelId="{4E81A0D4-8F25-49CE-9FDD-07DEE0C49089}" srcId="{1CA92495-A69D-4D57-8422-9FBB654CFCC9}" destId="{2F953181-1FA9-48E4-B524-093E7C85FDDF}" srcOrd="0" destOrd="0" parTransId="{D1BF99AF-8290-42B7-86DC-B5DBA13E332F}" sibTransId="{C3FD231C-9F3F-4E52-B3C1-1751554483E3}"/>
    <dgm:cxn modelId="{EB5148DC-2D73-4FE9-A135-ED2F8AEE71AF}" srcId="{1CA92495-A69D-4D57-8422-9FBB654CFCC9}" destId="{EE09D434-7EDE-4BCF-9BFF-3C2C9DFAFF51}" srcOrd="5" destOrd="0" parTransId="{E440D554-FCC5-4240-A890-CAB32062DBED}" sibTransId="{41324846-EC0D-4CC7-BB54-2C42B564A0FA}"/>
    <dgm:cxn modelId="{1C0C29E3-2590-4DE3-BB9E-DB2D8EFB1917}" type="presOf" srcId="{2F953181-1FA9-48E4-B524-093E7C85FDDF}" destId="{7FD706B1-317D-463E-9AF7-C734460B6FC7}" srcOrd="0" destOrd="0" presId="urn:microsoft.com/office/officeart/2008/layout/VerticalCurvedList"/>
    <dgm:cxn modelId="{DDF597E3-4991-4704-9313-117AC7E00B3B}" type="presOf" srcId="{F738B15F-7DE6-46CF-BEAB-B9A24C2AFF46}" destId="{8FDF843F-C3F8-4CC0-BC0F-A1B193F02278}" srcOrd="0" destOrd="0" presId="urn:microsoft.com/office/officeart/2008/layout/VerticalCurvedList"/>
    <dgm:cxn modelId="{1D299AFA-7F05-4DAB-BA19-6078141F5B3B}" type="presOf" srcId="{D77F747F-8ACF-483F-B457-90DF99696893}" destId="{525DF79D-F5F7-4651-9D60-226BCA9872EB}" srcOrd="0" destOrd="0" presId="urn:microsoft.com/office/officeart/2008/layout/VerticalCurvedList"/>
    <dgm:cxn modelId="{44CAB0FA-8166-4BEF-A3B8-FF7A5AB5AE0F}" srcId="{1CA92495-A69D-4D57-8422-9FBB654CFCC9}" destId="{F738B15F-7DE6-46CF-BEAB-B9A24C2AFF46}" srcOrd="4" destOrd="0" parTransId="{F784F219-8246-4938-87FB-C5F977BF2CBB}" sibTransId="{79792C3F-50C0-4345-B7A3-EF1F70729845}"/>
    <dgm:cxn modelId="{E58799FF-84A1-4B89-B4E4-7927C522C4B3}" srcId="{1CA92495-A69D-4D57-8422-9FBB654CFCC9}" destId="{8D47A790-6417-46EF-987E-9EB95F10E44B}" srcOrd="2" destOrd="0" parTransId="{AB0B6521-D72B-40A6-A0EF-10EDC3E175CC}" sibTransId="{E5B7D1F4-D43D-4F74-9777-D26EA4E3350F}"/>
    <dgm:cxn modelId="{6EA0B615-4AA8-4C09-800A-180877375D50}" type="presParOf" srcId="{2995D232-C681-4317-991D-F8BFEA945B0B}" destId="{5CA43995-0DD8-4C02-B012-EA280D5D1763}" srcOrd="0" destOrd="0" presId="urn:microsoft.com/office/officeart/2008/layout/VerticalCurvedList"/>
    <dgm:cxn modelId="{42E1B628-0BAA-4817-8BC4-4760801CC78B}" type="presParOf" srcId="{5CA43995-0DD8-4C02-B012-EA280D5D1763}" destId="{4F87D197-FD0A-4AA5-A5DE-73BCA0C82366}" srcOrd="0" destOrd="0" presId="urn:microsoft.com/office/officeart/2008/layout/VerticalCurvedList"/>
    <dgm:cxn modelId="{2CFF6BA5-E61A-4ED6-850E-932CF8C92FB5}" type="presParOf" srcId="{4F87D197-FD0A-4AA5-A5DE-73BCA0C82366}" destId="{2490DCB5-6643-4BA0-A7CC-FB976CFB8A67}" srcOrd="0" destOrd="0" presId="urn:microsoft.com/office/officeart/2008/layout/VerticalCurvedList"/>
    <dgm:cxn modelId="{C3C0D743-9AFF-477B-BEB0-FF17F585DE0A}" type="presParOf" srcId="{4F87D197-FD0A-4AA5-A5DE-73BCA0C82366}" destId="{1ABC047B-5136-4F06-9B51-9688E3A9DBDE}" srcOrd="1" destOrd="0" presId="urn:microsoft.com/office/officeart/2008/layout/VerticalCurvedList"/>
    <dgm:cxn modelId="{DA7B5E27-9DCE-4DB1-BFD8-3223F1FFCE60}" type="presParOf" srcId="{4F87D197-FD0A-4AA5-A5DE-73BCA0C82366}" destId="{21C1B9E7-C4C0-407C-A4A8-CA510BC4E456}" srcOrd="2" destOrd="0" presId="urn:microsoft.com/office/officeart/2008/layout/VerticalCurvedList"/>
    <dgm:cxn modelId="{0253D1AF-B0EB-4538-932C-EF10FF817878}" type="presParOf" srcId="{4F87D197-FD0A-4AA5-A5DE-73BCA0C82366}" destId="{F2472C76-C1BD-41D3-8062-15F85273BCE2}" srcOrd="3" destOrd="0" presId="urn:microsoft.com/office/officeart/2008/layout/VerticalCurvedList"/>
    <dgm:cxn modelId="{866A553A-8848-4B23-9F32-05E9BA376DF4}" type="presParOf" srcId="{5CA43995-0DD8-4C02-B012-EA280D5D1763}" destId="{7FD706B1-317D-463E-9AF7-C734460B6FC7}" srcOrd="1" destOrd="0" presId="urn:microsoft.com/office/officeart/2008/layout/VerticalCurvedList"/>
    <dgm:cxn modelId="{2A5CA268-363F-4F46-A31B-88F664421171}" type="presParOf" srcId="{5CA43995-0DD8-4C02-B012-EA280D5D1763}" destId="{3E9F0593-2A1C-4201-A283-C92C6025508D}" srcOrd="2" destOrd="0" presId="urn:microsoft.com/office/officeart/2008/layout/VerticalCurvedList"/>
    <dgm:cxn modelId="{A30B77A7-C747-450A-A8EB-9AC7BF915645}" type="presParOf" srcId="{3E9F0593-2A1C-4201-A283-C92C6025508D}" destId="{66520409-5798-4A11-AB30-EE460334A1CE}" srcOrd="0" destOrd="0" presId="urn:microsoft.com/office/officeart/2008/layout/VerticalCurvedList"/>
    <dgm:cxn modelId="{3920361C-1B53-4AA2-A408-78625D06AB51}" type="presParOf" srcId="{5CA43995-0DD8-4C02-B012-EA280D5D1763}" destId="{525DF79D-F5F7-4651-9D60-226BCA9872EB}" srcOrd="3" destOrd="0" presId="urn:microsoft.com/office/officeart/2008/layout/VerticalCurvedList"/>
    <dgm:cxn modelId="{39E8CA67-8E1D-4BE9-97A8-98B46DF074A4}" type="presParOf" srcId="{5CA43995-0DD8-4C02-B012-EA280D5D1763}" destId="{7E304C62-C95C-40DD-9C59-A780CD7FCE15}" srcOrd="4" destOrd="0" presId="urn:microsoft.com/office/officeart/2008/layout/VerticalCurvedList"/>
    <dgm:cxn modelId="{FCD278C6-D203-4A10-A444-618D215D456B}" type="presParOf" srcId="{7E304C62-C95C-40DD-9C59-A780CD7FCE15}" destId="{EA96C23F-1276-416A-8012-53285DB51722}" srcOrd="0" destOrd="0" presId="urn:microsoft.com/office/officeart/2008/layout/VerticalCurvedList"/>
    <dgm:cxn modelId="{9FEF6235-27FC-4894-A097-FC7076592D04}" type="presParOf" srcId="{5CA43995-0DD8-4C02-B012-EA280D5D1763}" destId="{C84CE6B4-FF82-4811-AB9C-913242A9F0F9}" srcOrd="5" destOrd="0" presId="urn:microsoft.com/office/officeart/2008/layout/VerticalCurvedList"/>
    <dgm:cxn modelId="{955826F2-E135-4900-B073-9BDC37E7A350}" type="presParOf" srcId="{5CA43995-0DD8-4C02-B012-EA280D5D1763}" destId="{FDFD5A28-4055-4D36-9762-917845D97D6D}" srcOrd="6" destOrd="0" presId="urn:microsoft.com/office/officeart/2008/layout/VerticalCurvedList"/>
    <dgm:cxn modelId="{FF377BA5-A19C-4201-9383-146A41306EB4}" type="presParOf" srcId="{FDFD5A28-4055-4D36-9762-917845D97D6D}" destId="{7C6D8F04-433D-45D1-A751-A5254DDEDF3C}" srcOrd="0" destOrd="0" presId="urn:microsoft.com/office/officeart/2008/layout/VerticalCurvedList"/>
    <dgm:cxn modelId="{11EF1780-451E-4DB1-8153-3DD4AB9D37EA}" type="presParOf" srcId="{5CA43995-0DD8-4C02-B012-EA280D5D1763}" destId="{6E3C39AF-54CF-4EB7-ABBF-0619E86F732F}" srcOrd="7" destOrd="0" presId="urn:microsoft.com/office/officeart/2008/layout/VerticalCurvedList"/>
    <dgm:cxn modelId="{B744303E-BD9D-4CBE-B9D0-C0F9FC6394E0}" type="presParOf" srcId="{5CA43995-0DD8-4C02-B012-EA280D5D1763}" destId="{AF2A12FD-8BA6-4504-A4E4-8A23D2384448}" srcOrd="8" destOrd="0" presId="urn:microsoft.com/office/officeart/2008/layout/VerticalCurvedList"/>
    <dgm:cxn modelId="{082867AB-739B-413B-9AA5-8C5B91455A69}" type="presParOf" srcId="{AF2A12FD-8BA6-4504-A4E4-8A23D2384448}" destId="{08CDB0F2-7511-452D-970B-512007D37C77}" srcOrd="0" destOrd="0" presId="urn:microsoft.com/office/officeart/2008/layout/VerticalCurvedList"/>
    <dgm:cxn modelId="{AC77C836-3E21-4988-99F3-CDDEB05848AF}" type="presParOf" srcId="{5CA43995-0DD8-4C02-B012-EA280D5D1763}" destId="{8FDF843F-C3F8-4CC0-BC0F-A1B193F02278}" srcOrd="9" destOrd="0" presId="urn:microsoft.com/office/officeart/2008/layout/VerticalCurvedList"/>
    <dgm:cxn modelId="{ECB228EF-0D23-44BC-8748-5FB01B5799CD}" type="presParOf" srcId="{5CA43995-0DD8-4C02-B012-EA280D5D1763}" destId="{97E3C56E-BB85-4B7B-BD90-9E0069B0DE92}" srcOrd="10" destOrd="0" presId="urn:microsoft.com/office/officeart/2008/layout/VerticalCurvedList"/>
    <dgm:cxn modelId="{0D0145AB-D5FC-4B96-A03D-D3DFB323A073}" type="presParOf" srcId="{97E3C56E-BB85-4B7B-BD90-9E0069B0DE92}" destId="{15B87B7E-DECB-43B6-813A-AE2626244E4A}" srcOrd="0" destOrd="0" presId="urn:microsoft.com/office/officeart/2008/layout/VerticalCurvedList"/>
    <dgm:cxn modelId="{4097A64F-995A-4D16-8BB5-A23CE28F7A95}" type="presParOf" srcId="{5CA43995-0DD8-4C02-B012-EA280D5D1763}" destId="{63903B60-7375-4E56-9CB4-A1CF42AC7759}" srcOrd="11" destOrd="0" presId="urn:microsoft.com/office/officeart/2008/layout/VerticalCurvedList"/>
    <dgm:cxn modelId="{C05CDCBC-D5C1-447F-85DD-01D829492388}" type="presParOf" srcId="{5CA43995-0DD8-4C02-B012-EA280D5D1763}" destId="{4A352FB8-5892-41D8-9DFE-6203F7C5A73B}" srcOrd="12" destOrd="0" presId="urn:microsoft.com/office/officeart/2008/layout/VerticalCurvedList"/>
    <dgm:cxn modelId="{1FEAC3E1-E8BB-4E4F-B77B-1CAAD4F68719}" type="presParOf" srcId="{4A352FB8-5892-41D8-9DFE-6203F7C5A73B}" destId="{B8540094-5FF0-4B19-9175-07AF9B6F92FB}" srcOrd="0" destOrd="0" presId="urn:microsoft.com/office/officeart/2008/layout/VerticalCurvedList"/>
    <dgm:cxn modelId="{CE5FF3DD-75EF-4119-87FD-2BD84EB3372C}" type="presParOf" srcId="{5CA43995-0DD8-4C02-B012-EA280D5D1763}" destId="{61BA6AE5-BE74-42D9-BAC0-F2CE01A445F6}" srcOrd="13" destOrd="0" presId="urn:microsoft.com/office/officeart/2008/layout/VerticalCurvedList"/>
    <dgm:cxn modelId="{79434A18-9A3D-44B8-8E83-733C01F0C834}" type="presParOf" srcId="{5CA43995-0DD8-4C02-B012-EA280D5D1763}" destId="{B570607E-D71E-4EB2-A285-E66346B3891A}" srcOrd="14" destOrd="0" presId="urn:microsoft.com/office/officeart/2008/layout/VerticalCurvedList"/>
    <dgm:cxn modelId="{5B8D2B8D-E327-47F1-AB13-0D434EFACC04}" type="presParOf" srcId="{B570607E-D71E-4EB2-A285-E66346B3891A}" destId="{7691556B-563D-4F02-B10E-AB16A6CF978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8591FF-5DD2-4A46-8584-D342494FABE6}" type="doc">
      <dgm:prSet loTypeId="urn:microsoft.com/office/officeart/2005/8/layout/list1" loCatId="list" qsTypeId="urn:microsoft.com/office/officeart/2005/8/quickstyle/simple3" qsCatId="simple" csTypeId="urn:microsoft.com/office/officeart/2005/8/colors/accent2_1" csCatId="accent2" phldr="1"/>
      <dgm:spPr/>
      <dgm:t>
        <a:bodyPr/>
        <a:lstStyle/>
        <a:p>
          <a:endParaRPr lang="es-ES"/>
        </a:p>
      </dgm:t>
    </dgm:pt>
    <dgm:pt modelId="{B8C627E7-04F4-4E41-BD86-E863F35EBDCD}">
      <dgm:prSet phldrT="[Texto]" custT="1"/>
      <dgm:spPr/>
      <dgm:t>
        <a:bodyPr/>
        <a:lstStyle/>
        <a:p>
          <a:r>
            <a:rPr lang="es-ES" sz="1600" dirty="0"/>
            <a:t> Implementación a partir del año 2014. </a:t>
          </a:r>
        </a:p>
      </dgm:t>
    </dgm:pt>
    <dgm:pt modelId="{CF7ADFCF-2A18-44BD-A1D3-43C88329109F}" type="parTrans" cxnId="{90959E71-8370-4D18-A3FA-3C66CFEE7C4D}">
      <dgm:prSet/>
      <dgm:spPr/>
      <dgm:t>
        <a:bodyPr/>
        <a:lstStyle/>
        <a:p>
          <a:endParaRPr lang="es-ES" sz="1600"/>
        </a:p>
      </dgm:t>
    </dgm:pt>
    <dgm:pt modelId="{934BCACC-62D4-42DC-A0A2-B2FAEE04F285}" type="sibTrans" cxnId="{90959E71-8370-4D18-A3FA-3C66CFEE7C4D}">
      <dgm:prSet/>
      <dgm:spPr/>
      <dgm:t>
        <a:bodyPr/>
        <a:lstStyle/>
        <a:p>
          <a:endParaRPr lang="es-ES" sz="1600"/>
        </a:p>
      </dgm:t>
    </dgm:pt>
    <dgm:pt modelId="{58EF8BD3-9482-422E-BCA0-704685C2AA17}">
      <dgm:prSet phldrT="[Texto]" custT="1"/>
      <dgm:spPr/>
      <dgm:t>
        <a:bodyPr/>
        <a:lstStyle/>
        <a:p>
          <a:r>
            <a:rPr lang="es-ES" sz="1600" dirty="0"/>
            <a:t>11 entidades usuarias pertenecientes a la RED COOPCENTRAL. </a:t>
          </a:r>
        </a:p>
      </dgm:t>
    </dgm:pt>
    <dgm:pt modelId="{E6E4E7E3-AAB9-4EF4-A653-0999F9456691}" type="parTrans" cxnId="{74468354-049D-4A17-9355-EC3AFFB89BE6}">
      <dgm:prSet/>
      <dgm:spPr/>
      <dgm:t>
        <a:bodyPr/>
        <a:lstStyle/>
        <a:p>
          <a:endParaRPr lang="es-ES" sz="1600"/>
        </a:p>
      </dgm:t>
    </dgm:pt>
    <dgm:pt modelId="{1A7CE4AC-83D6-4384-931C-B9E90F964427}" type="sibTrans" cxnId="{74468354-049D-4A17-9355-EC3AFFB89BE6}">
      <dgm:prSet/>
      <dgm:spPr/>
      <dgm:t>
        <a:bodyPr/>
        <a:lstStyle/>
        <a:p>
          <a:endParaRPr lang="es-ES" sz="1600"/>
        </a:p>
      </dgm:t>
    </dgm:pt>
    <dgm:pt modelId="{08B5584D-2761-419E-B031-15D922D8DDD3}">
      <dgm:prSet phldrT="[Texto]" custT="1"/>
      <dgm:spPr/>
      <dgm:t>
        <a:bodyPr/>
        <a:lstStyle/>
        <a:p>
          <a:r>
            <a:rPr lang="es-ES" sz="1600" dirty="0"/>
            <a:t>Integración de las áreas clave de las entidades a través del monitoreo de indicadores y cumplimiento del plan de acción. </a:t>
          </a:r>
        </a:p>
      </dgm:t>
    </dgm:pt>
    <dgm:pt modelId="{F11A5D9F-0051-4457-8A47-5F8DA9C4E02F}" type="parTrans" cxnId="{52A22F52-AA3C-4C92-8D5A-FF446DBB239B}">
      <dgm:prSet/>
      <dgm:spPr/>
      <dgm:t>
        <a:bodyPr/>
        <a:lstStyle/>
        <a:p>
          <a:endParaRPr lang="es-ES" sz="1600"/>
        </a:p>
      </dgm:t>
    </dgm:pt>
    <dgm:pt modelId="{3F351AF8-187D-4116-A996-71E71BD03F8D}" type="sibTrans" cxnId="{52A22F52-AA3C-4C92-8D5A-FF446DBB239B}">
      <dgm:prSet/>
      <dgm:spPr/>
      <dgm:t>
        <a:bodyPr/>
        <a:lstStyle/>
        <a:p>
          <a:endParaRPr lang="es-ES" sz="1600"/>
        </a:p>
      </dgm:t>
    </dgm:pt>
    <dgm:pt modelId="{6564C57C-C33D-46C4-BDDC-1469D06736C7}">
      <dgm:prSet custT="1"/>
      <dgm:spPr/>
      <dgm:t>
        <a:bodyPr/>
        <a:lstStyle/>
        <a:p>
          <a:r>
            <a:rPr lang="es-ES" sz="1600" dirty="0"/>
            <a:t>Las entidades han logrado presentar de forma práctica y transparente su gestión socio económica a los públicos de interés. </a:t>
          </a:r>
        </a:p>
      </dgm:t>
    </dgm:pt>
    <dgm:pt modelId="{314449EC-0013-47AA-B588-BA47EB7BCE0B}" type="parTrans" cxnId="{BEA0EBF3-F8A8-46E2-B86A-E1BB008D4626}">
      <dgm:prSet/>
      <dgm:spPr/>
      <dgm:t>
        <a:bodyPr/>
        <a:lstStyle/>
        <a:p>
          <a:endParaRPr lang="es-ES" sz="1600"/>
        </a:p>
      </dgm:t>
    </dgm:pt>
    <dgm:pt modelId="{DE8C1F90-ADC2-463F-A394-0E937A83920B}" type="sibTrans" cxnId="{BEA0EBF3-F8A8-46E2-B86A-E1BB008D4626}">
      <dgm:prSet/>
      <dgm:spPr/>
      <dgm:t>
        <a:bodyPr/>
        <a:lstStyle/>
        <a:p>
          <a:endParaRPr lang="es-ES" sz="1600"/>
        </a:p>
      </dgm:t>
    </dgm:pt>
    <dgm:pt modelId="{64CE7961-D444-46BB-B5BB-1C6B847921D4}">
      <dgm:prSet custT="1"/>
      <dgm:spPr/>
      <dgm:t>
        <a:bodyPr/>
        <a:lstStyle/>
        <a:p>
          <a:r>
            <a:rPr lang="es-ES" sz="1600"/>
            <a:t>Staff </a:t>
          </a:r>
          <a:r>
            <a:rPr lang="es-ES" sz="1600" dirty="0"/>
            <a:t>gerenciales y órganos de administración y control capacitados y sensibilizados en la importancia de medir y hacer visible su gestión socio económica. </a:t>
          </a:r>
        </a:p>
      </dgm:t>
    </dgm:pt>
    <dgm:pt modelId="{3AB75C53-5434-487F-B47C-CD9EFF5BC6B5}" type="parTrans" cxnId="{5C045CFF-8FB8-4F16-95E4-BE5F5E68C197}">
      <dgm:prSet/>
      <dgm:spPr/>
      <dgm:t>
        <a:bodyPr/>
        <a:lstStyle/>
        <a:p>
          <a:endParaRPr lang="es-ES" sz="1600"/>
        </a:p>
      </dgm:t>
    </dgm:pt>
    <dgm:pt modelId="{D3E6DB78-15E1-40A2-8DD7-44BB8592753C}" type="sibTrans" cxnId="{5C045CFF-8FB8-4F16-95E4-BE5F5E68C197}">
      <dgm:prSet/>
      <dgm:spPr/>
      <dgm:t>
        <a:bodyPr/>
        <a:lstStyle/>
        <a:p>
          <a:endParaRPr lang="es-ES" sz="1600"/>
        </a:p>
      </dgm:t>
    </dgm:pt>
    <dgm:pt modelId="{B528F380-8A34-4C94-80BA-79A24C5BC29C}" type="pres">
      <dgm:prSet presAssocID="{2B8591FF-5DD2-4A46-8584-D342494FABE6}" presName="linear" presStyleCnt="0">
        <dgm:presLayoutVars>
          <dgm:dir/>
          <dgm:animLvl val="lvl"/>
          <dgm:resizeHandles val="exact"/>
        </dgm:presLayoutVars>
      </dgm:prSet>
      <dgm:spPr/>
    </dgm:pt>
    <dgm:pt modelId="{64FDCC1C-A9EF-4DD1-821B-69F7E1244B63}" type="pres">
      <dgm:prSet presAssocID="{B8C627E7-04F4-4E41-BD86-E863F35EBDCD}" presName="parentLin" presStyleCnt="0"/>
      <dgm:spPr/>
    </dgm:pt>
    <dgm:pt modelId="{F14D275E-FAFA-4F92-AED9-0DDFFFB87D6E}" type="pres">
      <dgm:prSet presAssocID="{B8C627E7-04F4-4E41-BD86-E863F35EBDCD}" presName="parentLeftMargin" presStyleLbl="node1" presStyleIdx="0" presStyleCnt="5"/>
      <dgm:spPr/>
    </dgm:pt>
    <dgm:pt modelId="{F44031E1-9F4D-45F4-8280-749DDB3E5B13}" type="pres">
      <dgm:prSet presAssocID="{B8C627E7-04F4-4E41-BD86-E863F35EBDCD}" presName="parentText" presStyleLbl="node1" presStyleIdx="0" presStyleCnt="5" custScaleX="142857">
        <dgm:presLayoutVars>
          <dgm:chMax val="0"/>
          <dgm:bulletEnabled val="1"/>
        </dgm:presLayoutVars>
      </dgm:prSet>
      <dgm:spPr/>
    </dgm:pt>
    <dgm:pt modelId="{01CE64CF-91D8-4CF1-A2D4-1C49EC15EDC2}" type="pres">
      <dgm:prSet presAssocID="{B8C627E7-04F4-4E41-BD86-E863F35EBDCD}" presName="negativeSpace" presStyleCnt="0"/>
      <dgm:spPr/>
    </dgm:pt>
    <dgm:pt modelId="{51B1C798-5349-4412-AEC4-58030A8B5CC7}" type="pres">
      <dgm:prSet presAssocID="{B8C627E7-04F4-4E41-BD86-E863F35EBDCD}" presName="childText" presStyleLbl="conFgAcc1" presStyleIdx="0" presStyleCnt="5">
        <dgm:presLayoutVars>
          <dgm:bulletEnabled val="1"/>
        </dgm:presLayoutVars>
      </dgm:prSet>
      <dgm:spPr>
        <a:solidFill>
          <a:schemeClr val="bg2">
            <a:lumMod val="90000"/>
            <a:alpha val="90000"/>
          </a:schemeClr>
        </a:solidFill>
      </dgm:spPr>
    </dgm:pt>
    <dgm:pt modelId="{35EB0AD8-4DC4-40E4-A95C-D047CCD192E7}" type="pres">
      <dgm:prSet presAssocID="{934BCACC-62D4-42DC-A0A2-B2FAEE04F285}" presName="spaceBetweenRectangles" presStyleCnt="0"/>
      <dgm:spPr/>
    </dgm:pt>
    <dgm:pt modelId="{B24BF73D-B5C1-4819-B57D-D93F4DE28BEA}" type="pres">
      <dgm:prSet presAssocID="{58EF8BD3-9482-422E-BCA0-704685C2AA17}" presName="parentLin" presStyleCnt="0"/>
      <dgm:spPr/>
    </dgm:pt>
    <dgm:pt modelId="{CEC08982-647C-48B6-81A5-942550CC759E}" type="pres">
      <dgm:prSet presAssocID="{58EF8BD3-9482-422E-BCA0-704685C2AA17}" presName="parentLeftMargin" presStyleLbl="node1" presStyleIdx="0" presStyleCnt="5"/>
      <dgm:spPr/>
    </dgm:pt>
    <dgm:pt modelId="{53A28542-3A2C-4D96-B1D1-F21D24BA40D0}" type="pres">
      <dgm:prSet presAssocID="{58EF8BD3-9482-422E-BCA0-704685C2AA17}" presName="parentText" presStyleLbl="node1" presStyleIdx="1" presStyleCnt="5" custScaleX="142857">
        <dgm:presLayoutVars>
          <dgm:chMax val="0"/>
          <dgm:bulletEnabled val="1"/>
        </dgm:presLayoutVars>
      </dgm:prSet>
      <dgm:spPr/>
    </dgm:pt>
    <dgm:pt modelId="{89400367-4688-4542-87DE-AAED0655A416}" type="pres">
      <dgm:prSet presAssocID="{58EF8BD3-9482-422E-BCA0-704685C2AA17}" presName="negativeSpace" presStyleCnt="0"/>
      <dgm:spPr/>
    </dgm:pt>
    <dgm:pt modelId="{00E18A17-9631-4074-ACF8-8E737217EE43}" type="pres">
      <dgm:prSet presAssocID="{58EF8BD3-9482-422E-BCA0-704685C2AA17}" presName="childText" presStyleLbl="conFgAcc1" presStyleIdx="1" presStyleCnt="5">
        <dgm:presLayoutVars>
          <dgm:bulletEnabled val="1"/>
        </dgm:presLayoutVars>
      </dgm:prSet>
      <dgm:spPr>
        <a:solidFill>
          <a:schemeClr val="bg2">
            <a:lumMod val="90000"/>
            <a:alpha val="90000"/>
          </a:schemeClr>
        </a:solidFill>
      </dgm:spPr>
    </dgm:pt>
    <dgm:pt modelId="{8E4B997A-09B0-4622-A1DB-1424BF377FDB}" type="pres">
      <dgm:prSet presAssocID="{1A7CE4AC-83D6-4384-931C-B9E90F964427}" presName="spaceBetweenRectangles" presStyleCnt="0"/>
      <dgm:spPr/>
    </dgm:pt>
    <dgm:pt modelId="{3C17E314-8CC7-42AA-9F55-FC167EA55165}" type="pres">
      <dgm:prSet presAssocID="{08B5584D-2761-419E-B031-15D922D8DDD3}" presName="parentLin" presStyleCnt="0"/>
      <dgm:spPr/>
    </dgm:pt>
    <dgm:pt modelId="{C6C52AA6-26BC-4845-B940-FC1A37AEF737}" type="pres">
      <dgm:prSet presAssocID="{08B5584D-2761-419E-B031-15D922D8DDD3}" presName="parentLeftMargin" presStyleLbl="node1" presStyleIdx="1" presStyleCnt="5"/>
      <dgm:spPr/>
    </dgm:pt>
    <dgm:pt modelId="{7C006046-B704-445B-A6AE-9C148482C108}" type="pres">
      <dgm:prSet presAssocID="{08B5584D-2761-419E-B031-15D922D8DDD3}" presName="parentText" presStyleLbl="node1" presStyleIdx="2" presStyleCnt="5" custScaleX="142857">
        <dgm:presLayoutVars>
          <dgm:chMax val="0"/>
          <dgm:bulletEnabled val="1"/>
        </dgm:presLayoutVars>
      </dgm:prSet>
      <dgm:spPr/>
    </dgm:pt>
    <dgm:pt modelId="{10F047E0-5D3F-4853-BE0F-285E4F8AC597}" type="pres">
      <dgm:prSet presAssocID="{08B5584D-2761-419E-B031-15D922D8DDD3}" presName="negativeSpace" presStyleCnt="0"/>
      <dgm:spPr/>
    </dgm:pt>
    <dgm:pt modelId="{8F258133-9955-4710-A25C-8F27076789F0}" type="pres">
      <dgm:prSet presAssocID="{08B5584D-2761-419E-B031-15D922D8DDD3}" presName="childText" presStyleLbl="conFgAcc1" presStyleIdx="2" presStyleCnt="5">
        <dgm:presLayoutVars>
          <dgm:bulletEnabled val="1"/>
        </dgm:presLayoutVars>
      </dgm:prSet>
      <dgm:spPr>
        <a:solidFill>
          <a:schemeClr val="bg2">
            <a:lumMod val="90000"/>
            <a:alpha val="90000"/>
          </a:schemeClr>
        </a:solidFill>
      </dgm:spPr>
    </dgm:pt>
    <dgm:pt modelId="{272AF9D8-11A5-4C79-971D-487B459EC6F8}" type="pres">
      <dgm:prSet presAssocID="{3F351AF8-187D-4116-A996-71E71BD03F8D}" presName="spaceBetweenRectangles" presStyleCnt="0"/>
      <dgm:spPr/>
    </dgm:pt>
    <dgm:pt modelId="{8BE27342-AE14-4CDC-98DA-8ECDE70314EF}" type="pres">
      <dgm:prSet presAssocID="{64CE7961-D444-46BB-B5BB-1C6B847921D4}" presName="parentLin" presStyleCnt="0"/>
      <dgm:spPr/>
    </dgm:pt>
    <dgm:pt modelId="{5299B327-CFD2-4BDA-A1F1-763229B528ED}" type="pres">
      <dgm:prSet presAssocID="{64CE7961-D444-46BB-B5BB-1C6B847921D4}" presName="parentLeftMargin" presStyleLbl="node1" presStyleIdx="2" presStyleCnt="5"/>
      <dgm:spPr/>
    </dgm:pt>
    <dgm:pt modelId="{2EA8825D-BD70-42F8-9F17-2A34060247D3}" type="pres">
      <dgm:prSet presAssocID="{64CE7961-D444-46BB-B5BB-1C6B847921D4}" presName="parentText" presStyleLbl="node1" presStyleIdx="3" presStyleCnt="5" custScaleX="142857">
        <dgm:presLayoutVars>
          <dgm:chMax val="0"/>
          <dgm:bulletEnabled val="1"/>
        </dgm:presLayoutVars>
      </dgm:prSet>
      <dgm:spPr/>
    </dgm:pt>
    <dgm:pt modelId="{8322B35C-C473-4D06-95C0-9AFF7E2D5CEA}" type="pres">
      <dgm:prSet presAssocID="{64CE7961-D444-46BB-B5BB-1C6B847921D4}" presName="negativeSpace" presStyleCnt="0"/>
      <dgm:spPr/>
    </dgm:pt>
    <dgm:pt modelId="{95187D34-C01A-47C2-9B44-AD8AD2B45101}" type="pres">
      <dgm:prSet presAssocID="{64CE7961-D444-46BB-B5BB-1C6B847921D4}" presName="childText" presStyleLbl="conFgAcc1" presStyleIdx="3" presStyleCnt="5">
        <dgm:presLayoutVars>
          <dgm:bulletEnabled val="1"/>
        </dgm:presLayoutVars>
      </dgm:prSet>
      <dgm:spPr>
        <a:solidFill>
          <a:schemeClr val="bg2">
            <a:lumMod val="90000"/>
            <a:alpha val="90000"/>
          </a:schemeClr>
        </a:solidFill>
      </dgm:spPr>
    </dgm:pt>
    <dgm:pt modelId="{FDD84B51-01B4-4A3F-8398-FBC7B1923F08}" type="pres">
      <dgm:prSet presAssocID="{D3E6DB78-15E1-40A2-8DD7-44BB8592753C}" presName="spaceBetweenRectangles" presStyleCnt="0"/>
      <dgm:spPr/>
    </dgm:pt>
    <dgm:pt modelId="{E07317B9-4C03-4164-B558-27F6D99239FA}" type="pres">
      <dgm:prSet presAssocID="{6564C57C-C33D-46C4-BDDC-1469D06736C7}" presName="parentLin" presStyleCnt="0"/>
      <dgm:spPr/>
    </dgm:pt>
    <dgm:pt modelId="{562505D9-B610-41EE-9A9B-FD5F2F4693F1}" type="pres">
      <dgm:prSet presAssocID="{6564C57C-C33D-46C4-BDDC-1469D06736C7}" presName="parentLeftMargin" presStyleLbl="node1" presStyleIdx="3" presStyleCnt="5"/>
      <dgm:spPr/>
    </dgm:pt>
    <dgm:pt modelId="{1B69E6AE-3741-49A7-8CE5-BCF22944B15B}" type="pres">
      <dgm:prSet presAssocID="{6564C57C-C33D-46C4-BDDC-1469D06736C7}" presName="parentText" presStyleLbl="node1" presStyleIdx="4" presStyleCnt="5" custScaleX="142857">
        <dgm:presLayoutVars>
          <dgm:chMax val="0"/>
          <dgm:bulletEnabled val="1"/>
        </dgm:presLayoutVars>
      </dgm:prSet>
      <dgm:spPr/>
    </dgm:pt>
    <dgm:pt modelId="{7BDDA8E9-0FA9-481B-A2FB-1EFB7F8510EE}" type="pres">
      <dgm:prSet presAssocID="{6564C57C-C33D-46C4-BDDC-1469D06736C7}" presName="negativeSpace" presStyleCnt="0"/>
      <dgm:spPr/>
    </dgm:pt>
    <dgm:pt modelId="{4A435C55-C4AB-4F4E-AF10-C53108DB5694}" type="pres">
      <dgm:prSet presAssocID="{6564C57C-C33D-46C4-BDDC-1469D06736C7}" presName="childText" presStyleLbl="conFgAcc1" presStyleIdx="4" presStyleCnt="5">
        <dgm:presLayoutVars>
          <dgm:bulletEnabled val="1"/>
        </dgm:presLayoutVars>
      </dgm:prSet>
      <dgm:spPr>
        <a:solidFill>
          <a:schemeClr val="bg2">
            <a:lumMod val="90000"/>
            <a:alpha val="90000"/>
          </a:schemeClr>
        </a:solidFill>
      </dgm:spPr>
    </dgm:pt>
  </dgm:ptLst>
  <dgm:cxnLst>
    <dgm:cxn modelId="{52767A1A-B87C-4A82-A720-6D47C0A3D086}" type="presOf" srcId="{58EF8BD3-9482-422E-BCA0-704685C2AA17}" destId="{53A28542-3A2C-4D96-B1D1-F21D24BA40D0}" srcOrd="1" destOrd="0" presId="urn:microsoft.com/office/officeart/2005/8/layout/list1"/>
    <dgm:cxn modelId="{4D007122-B3D0-4E6A-A984-B31085881D0A}" type="presOf" srcId="{58EF8BD3-9482-422E-BCA0-704685C2AA17}" destId="{CEC08982-647C-48B6-81A5-942550CC759E}" srcOrd="0" destOrd="0" presId="urn:microsoft.com/office/officeart/2005/8/layout/list1"/>
    <dgm:cxn modelId="{5F7B443A-439A-42AC-9532-213EFD54FC70}" type="presOf" srcId="{08B5584D-2761-419E-B031-15D922D8DDD3}" destId="{7C006046-B704-445B-A6AE-9C148482C108}" srcOrd="1" destOrd="0" presId="urn:microsoft.com/office/officeart/2005/8/layout/list1"/>
    <dgm:cxn modelId="{D3A7953F-71F6-419F-A0AC-417179EBAE3A}" type="presOf" srcId="{B8C627E7-04F4-4E41-BD86-E863F35EBDCD}" destId="{F44031E1-9F4D-45F4-8280-749DDB3E5B13}" srcOrd="1" destOrd="0" presId="urn:microsoft.com/office/officeart/2005/8/layout/list1"/>
    <dgm:cxn modelId="{586A0865-33EE-4AB2-86C9-B75206EAECAB}" type="presOf" srcId="{2B8591FF-5DD2-4A46-8584-D342494FABE6}" destId="{B528F380-8A34-4C94-80BA-79A24C5BC29C}" srcOrd="0" destOrd="0" presId="urn:microsoft.com/office/officeart/2005/8/layout/list1"/>
    <dgm:cxn modelId="{16463950-6F9A-4390-9273-301ED5422C1A}" type="presOf" srcId="{08B5584D-2761-419E-B031-15D922D8DDD3}" destId="{C6C52AA6-26BC-4845-B940-FC1A37AEF737}" srcOrd="0" destOrd="0" presId="urn:microsoft.com/office/officeart/2005/8/layout/list1"/>
    <dgm:cxn modelId="{90959E71-8370-4D18-A3FA-3C66CFEE7C4D}" srcId="{2B8591FF-5DD2-4A46-8584-D342494FABE6}" destId="{B8C627E7-04F4-4E41-BD86-E863F35EBDCD}" srcOrd="0" destOrd="0" parTransId="{CF7ADFCF-2A18-44BD-A1D3-43C88329109F}" sibTransId="{934BCACC-62D4-42DC-A0A2-B2FAEE04F285}"/>
    <dgm:cxn modelId="{52A22F52-AA3C-4C92-8D5A-FF446DBB239B}" srcId="{2B8591FF-5DD2-4A46-8584-D342494FABE6}" destId="{08B5584D-2761-419E-B031-15D922D8DDD3}" srcOrd="2" destOrd="0" parTransId="{F11A5D9F-0051-4457-8A47-5F8DA9C4E02F}" sibTransId="{3F351AF8-187D-4116-A996-71E71BD03F8D}"/>
    <dgm:cxn modelId="{74468354-049D-4A17-9355-EC3AFFB89BE6}" srcId="{2B8591FF-5DD2-4A46-8584-D342494FABE6}" destId="{58EF8BD3-9482-422E-BCA0-704685C2AA17}" srcOrd="1" destOrd="0" parTransId="{E6E4E7E3-AAB9-4EF4-A653-0999F9456691}" sibTransId="{1A7CE4AC-83D6-4384-931C-B9E90F964427}"/>
    <dgm:cxn modelId="{47E35C88-2460-42A8-B589-53974C5A8EAB}" type="presOf" srcId="{B8C627E7-04F4-4E41-BD86-E863F35EBDCD}" destId="{F14D275E-FAFA-4F92-AED9-0DDFFFB87D6E}" srcOrd="0" destOrd="0" presId="urn:microsoft.com/office/officeart/2005/8/layout/list1"/>
    <dgm:cxn modelId="{12FDFD97-BAC0-406F-9E34-CE1FF0A3E5D6}" type="presOf" srcId="{64CE7961-D444-46BB-B5BB-1C6B847921D4}" destId="{5299B327-CFD2-4BDA-A1F1-763229B528ED}" srcOrd="0" destOrd="0" presId="urn:microsoft.com/office/officeart/2005/8/layout/list1"/>
    <dgm:cxn modelId="{573066A0-F41A-4E0B-836E-50B3D222EA31}" type="presOf" srcId="{6564C57C-C33D-46C4-BDDC-1469D06736C7}" destId="{562505D9-B610-41EE-9A9B-FD5F2F4693F1}" srcOrd="0" destOrd="0" presId="urn:microsoft.com/office/officeart/2005/8/layout/list1"/>
    <dgm:cxn modelId="{ED23ECD1-58EC-4CAB-BC62-8648274F5EB6}" type="presOf" srcId="{6564C57C-C33D-46C4-BDDC-1469D06736C7}" destId="{1B69E6AE-3741-49A7-8CE5-BCF22944B15B}" srcOrd="1" destOrd="0" presId="urn:microsoft.com/office/officeart/2005/8/layout/list1"/>
    <dgm:cxn modelId="{08C496E3-F0A4-4B84-BC9E-9EA89CCFA1D8}" type="presOf" srcId="{64CE7961-D444-46BB-B5BB-1C6B847921D4}" destId="{2EA8825D-BD70-42F8-9F17-2A34060247D3}" srcOrd="1" destOrd="0" presId="urn:microsoft.com/office/officeart/2005/8/layout/list1"/>
    <dgm:cxn modelId="{BEA0EBF3-F8A8-46E2-B86A-E1BB008D4626}" srcId="{2B8591FF-5DD2-4A46-8584-D342494FABE6}" destId="{6564C57C-C33D-46C4-BDDC-1469D06736C7}" srcOrd="4" destOrd="0" parTransId="{314449EC-0013-47AA-B588-BA47EB7BCE0B}" sibTransId="{DE8C1F90-ADC2-463F-A394-0E937A83920B}"/>
    <dgm:cxn modelId="{5C045CFF-8FB8-4F16-95E4-BE5F5E68C197}" srcId="{2B8591FF-5DD2-4A46-8584-D342494FABE6}" destId="{64CE7961-D444-46BB-B5BB-1C6B847921D4}" srcOrd="3" destOrd="0" parTransId="{3AB75C53-5434-487F-B47C-CD9EFF5BC6B5}" sibTransId="{D3E6DB78-15E1-40A2-8DD7-44BB8592753C}"/>
    <dgm:cxn modelId="{0C09BF70-46A4-443C-9D25-A949EFAD634C}" type="presParOf" srcId="{B528F380-8A34-4C94-80BA-79A24C5BC29C}" destId="{64FDCC1C-A9EF-4DD1-821B-69F7E1244B63}" srcOrd="0" destOrd="0" presId="urn:microsoft.com/office/officeart/2005/8/layout/list1"/>
    <dgm:cxn modelId="{1A9109C9-727C-44B9-9EE5-2C4D38D9E038}" type="presParOf" srcId="{64FDCC1C-A9EF-4DD1-821B-69F7E1244B63}" destId="{F14D275E-FAFA-4F92-AED9-0DDFFFB87D6E}" srcOrd="0" destOrd="0" presId="urn:microsoft.com/office/officeart/2005/8/layout/list1"/>
    <dgm:cxn modelId="{73D48B93-F1E2-4BEA-93B1-4FFEE90E0E92}" type="presParOf" srcId="{64FDCC1C-A9EF-4DD1-821B-69F7E1244B63}" destId="{F44031E1-9F4D-45F4-8280-749DDB3E5B13}" srcOrd="1" destOrd="0" presId="urn:microsoft.com/office/officeart/2005/8/layout/list1"/>
    <dgm:cxn modelId="{102DE387-412C-4054-83F0-5AC8DCFB74EC}" type="presParOf" srcId="{B528F380-8A34-4C94-80BA-79A24C5BC29C}" destId="{01CE64CF-91D8-4CF1-A2D4-1C49EC15EDC2}" srcOrd="1" destOrd="0" presId="urn:microsoft.com/office/officeart/2005/8/layout/list1"/>
    <dgm:cxn modelId="{2E8388CA-CACE-4DC6-8430-07669C339675}" type="presParOf" srcId="{B528F380-8A34-4C94-80BA-79A24C5BC29C}" destId="{51B1C798-5349-4412-AEC4-58030A8B5CC7}" srcOrd="2" destOrd="0" presId="urn:microsoft.com/office/officeart/2005/8/layout/list1"/>
    <dgm:cxn modelId="{4872ED60-10E1-4472-BE83-89F68E2E0A69}" type="presParOf" srcId="{B528F380-8A34-4C94-80BA-79A24C5BC29C}" destId="{35EB0AD8-4DC4-40E4-A95C-D047CCD192E7}" srcOrd="3" destOrd="0" presId="urn:microsoft.com/office/officeart/2005/8/layout/list1"/>
    <dgm:cxn modelId="{9863B103-0722-4A1E-B41D-C9799071E6F7}" type="presParOf" srcId="{B528F380-8A34-4C94-80BA-79A24C5BC29C}" destId="{B24BF73D-B5C1-4819-B57D-D93F4DE28BEA}" srcOrd="4" destOrd="0" presId="urn:microsoft.com/office/officeart/2005/8/layout/list1"/>
    <dgm:cxn modelId="{FD8FB457-ABFF-4DA1-BBC4-8A3DE69BA09C}" type="presParOf" srcId="{B24BF73D-B5C1-4819-B57D-D93F4DE28BEA}" destId="{CEC08982-647C-48B6-81A5-942550CC759E}" srcOrd="0" destOrd="0" presId="urn:microsoft.com/office/officeart/2005/8/layout/list1"/>
    <dgm:cxn modelId="{0A20CAF4-2053-4F4B-8FEF-C40F86BEF9D5}" type="presParOf" srcId="{B24BF73D-B5C1-4819-B57D-D93F4DE28BEA}" destId="{53A28542-3A2C-4D96-B1D1-F21D24BA40D0}" srcOrd="1" destOrd="0" presId="urn:microsoft.com/office/officeart/2005/8/layout/list1"/>
    <dgm:cxn modelId="{B33A21C1-C6C8-4F1E-B9EB-077C725BB4DA}" type="presParOf" srcId="{B528F380-8A34-4C94-80BA-79A24C5BC29C}" destId="{89400367-4688-4542-87DE-AAED0655A416}" srcOrd="5" destOrd="0" presId="urn:microsoft.com/office/officeart/2005/8/layout/list1"/>
    <dgm:cxn modelId="{B0BA2877-528D-488E-AACA-7B566648ACA6}" type="presParOf" srcId="{B528F380-8A34-4C94-80BA-79A24C5BC29C}" destId="{00E18A17-9631-4074-ACF8-8E737217EE43}" srcOrd="6" destOrd="0" presId="urn:microsoft.com/office/officeart/2005/8/layout/list1"/>
    <dgm:cxn modelId="{98CB9602-0404-4BCB-B8BD-9D9745EB80ED}" type="presParOf" srcId="{B528F380-8A34-4C94-80BA-79A24C5BC29C}" destId="{8E4B997A-09B0-4622-A1DB-1424BF377FDB}" srcOrd="7" destOrd="0" presId="urn:microsoft.com/office/officeart/2005/8/layout/list1"/>
    <dgm:cxn modelId="{AA5D6DE7-C199-4D36-AD12-2ABC39446C56}" type="presParOf" srcId="{B528F380-8A34-4C94-80BA-79A24C5BC29C}" destId="{3C17E314-8CC7-42AA-9F55-FC167EA55165}" srcOrd="8" destOrd="0" presId="urn:microsoft.com/office/officeart/2005/8/layout/list1"/>
    <dgm:cxn modelId="{050ED9B7-219C-40C7-BFFB-14B59B8D389D}" type="presParOf" srcId="{3C17E314-8CC7-42AA-9F55-FC167EA55165}" destId="{C6C52AA6-26BC-4845-B940-FC1A37AEF737}" srcOrd="0" destOrd="0" presId="urn:microsoft.com/office/officeart/2005/8/layout/list1"/>
    <dgm:cxn modelId="{BB82F30F-BD74-4767-AFB8-B657023BB032}" type="presParOf" srcId="{3C17E314-8CC7-42AA-9F55-FC167EA55165}" destId="{7C006046-B704-445B-A6AE-9C148482C108}" srcOrd="1" destOrd="0" presId="urn:microsoft.com/office/officeart/2005/8/layout/list1"/>
    <dgm:cxn modelId="{62C33304-C992-4BC0-BF41-949EE279D5CA}" type="presParOf" srcId="{B528F380-8A34-4C94-80BA-79A24C5BC29C}" destId="{10F047E0-5D3F-4853-BE0F-285E4F8AC597}" srcOrd="9" destOrd="0" presId="urn:microsoft.com/office/officeart/2005/8/layout/list1"/>
    <dgm:cxn modelId="{A10F341D-9461-47EB-B581-47F6F27F803B}" type="presParOf" srcId="{B528F380-8A34-4C94-80BA-79A24C5BC29C}" destId="{8F258133-9955-4710-A25C-8F27076789F0}" srcOrd="10" destOrd="0" presId="urn:microsoft.com/office/officeart/2005/8/layout/list1"/>
    <dgm:cxn modelId="{0F4E2F7F-E0DD-4B0A-81BE-FADBC4EDC088}" type="presParOf" srcId="{B528F380-8A34-4C94-80BA-79A24C5BC29C}" destId="{272AF9D8-11A5-4C79-971D-487B459EC6F8}" srcOrd="11" destOrd="0" presId="urn:microsoft.com/office/officeart/2005/8/layout/list1"/>
    <dgm:cxn modelId="{BC54F95B-3205-462B-9400-428AAC6C5CFF}" type="presParOf" srcId="{B528F380-8A34-4C94-80BA-79A24C5BC29C}" destId="{8BE27342-AE14-4CDC-98DA-8ECDE70314EF}" srcOrd="12" destOrd="0" presId="urn:microsoft.com/office/officeart/2005/8/layout/list1"/>
    <dgm:cxn modelId="{41C608D1-0373-4B1A-A422-31BA0E13FDCE}" type="presParOf" srcId="{8BE27342-AE14-4CDC-98DA-8ECDE70314EF}" destId="{5299B327-CFD2-4BDA-A1F1-763229B528ED}" srcOrd="0" destOrd="0" presId="urn:microsoft.com/office/officeart/2005/8/layout/list1"/>
    <dgm:cxn modelId="{217025E8-9F6C-4385-8270-2CDE005F2999}" type="presParOf" srcId="{8BE27342-AE14-4CDC-98DA-8ECDE70314EF}" destId="{2EA8825D-BD70-42F8-9F17-2A34060247D3}" srcOrd="1" destOrd="0" presId="urn:microsoft.com/office/officeart/2005/8/layout/list1"/>
    <dgm:cxn modelId="{E2B3A50C-AB9A-4870-8319-CF7615246617}" type="presParOf" srcId="{B528F380-8A34-4C94-80BA-79A24C5BC29C}" destId="{8322B35C-C473-4D06-95C0-9AFF7E2D5CEA}" srcOrd="13" destOrd="0" presId="urn:microsoft.com/office/officeart/2005/8/layout/list1"/>
    <dgm:cxn modelId="{C0A507C7-D876-48FE-AD14-A343D9E80F2B}" type="presParOf" srcId="{B528F380-8A34-4C94-80BA-79A24C5BC29C}" destId="{95187D34-C01A-47C2-9B44-AD8AD2B45101}" srcOrd="14" destOrd="0" presId="urn:microsoft.com/office/officeart/2005/8/layout/list1"/>
    <dgm:cxn modelId="{BEC861CD-0CA9-4484-B1E5-8B886D40B9F8}" type="presParOf" srcId="{B528F380-8A34-4C94-80BA-79A24C5BC29C}" destId="{FDD84B51-01B4-4A3F-8398-FBC7B1923F08}" srcOrd="15" destOrd="0" presId="urn:microsoft.com/office/officeart/2005/8/layout/list1"/>
    <dgm:cxn modelId="{CE316BE4-4487-4308-9394-73B41C7FAA41}" type="presParOf" srcId="{B528F380-8A34-4C94-80BA-79A24C5BC29C}" destId="{E07317B9-4C03-4164-B558-27F6D99239FA}" srcOrd="16" destOrd="0" presId="urn:microsoft.com/office/officeart/2005/8/layout/list1"/>
    <dgm:cxn modelId="{1D3AF7F1-3946-40FE-8BE6-AC35A6BBFC91}" type="presParOf" srcId="{E07317B9-4C03-4164-B558-27F6D99239FA}" destId="{562505D9-B610-41EE-9A9B-FD5F2F4693F1}" srcOrd="0" destOrd="0" presId="urn:microsoft.com/office/officeart/2005/8/layout/list1"/>
    <dgm:cxn modelId="{6F407F1F-C584-474A-BE0C-2FF96881BC65}" type="presParOf" srcId="{E07317B9-4C03-4164-B558-27F6D99239FA}" destId="{1B69E6AE-3741-49A7-8CE5-BCF22944B15B}" srcOrd="1" destOrd="0" presId="urn:microsoft.com/office/officeart/2005/8/layout/list1"/>
    <dgm:cxn modelId="{14E018B1-B7DA-4A9D-8153-EC8080A5118E}" type="presParOf" srcId="{B528F380-8A34-4C94-80BA-79A24C5BC29C}" destId="{7BDDA8E9-0FA9-481B-A2FB-1EFB7F8510EE}" srcOrd="17" destOrd="0" presId="urn:microsoft.com/office/officeart/2005/8/layout/list1"/>
    <dgm:cxn modelId="{7B222126-548A-4EFA-8221-637AB064D85B}" type="presParOf" srcId="{B528F380-8A34-4C94-80BA-79A24C5BC29C}" destId="{4A435C55-C4AB-4F4E-AF10-C53108DB5694}"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553AC-ABF6-4662-B242-A424A4372F05}">
      <dsp:nvSpPr>
        <dsp:cNvPr id="0" name=""/>
        <dsp:cNvSpPr/>
      </dsp:nvSpPr>
      <dsp:spPr>
        <a:xfrm>
          <a:off x="0" y="1484366"/>
          <a:ext cx="8535228" cy="1979155"/>
        </a:xfrm>
        <a:prstGeom prst="notchedRightArrow">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B85939B6-BCFF-4A90-9E92-B0B71A2A2464}">
      <dsp:nvSpPr>
        <dsp:cNvPr id="0" name=""/>
        <dsp:cNvSpPr/>
      </dsp:nvSpPr>
      <dsp:spPr>
        <a:xfrm>
          <a:off x="3375" y="0"/>
          <a:ext cx="1475952" cy="1979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es-CO" sz="1500" b="1" kern="1200" dirty="0">
              <a:solidFill>
                <a:schemeClr val="tx1"/>
              </a:solidFill>
            </a:rPr>
            <a:t>Una herramienta que facilita la competitividad</a:t>
          </a:r>
        </a:p>
      </dsp:txBody>
      <dsp:txXfrm>
        <a:off x="3375" y="0"/>
        <a:ext cx="1475952" cy="1979155"/>
      </dsp:txXfrm>
    </dsp:sp>
    <dsp:sp modelId="{81173788-5D4C-47C7-88D7-7682DAD6EA9C}">
      <dsp:nvSpPr>
        <dsp:cNvPr id="0" name=""/>
        <dsp:cNvSpPr/>
      </dsp:nvSpPr>
      <dsp:spPr>
        <a:xfrm>
          <a:off x="493957" y="2226549"/>
          <a:ext cx="494788" cy="4947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446E7D1-C670-4213-A19F-C56F9711CAF6}">
      <dsp:nvSpPr>
        <dsp:cNvPr id="0" name=""/>
        <dsp:cNvSpPr/>
      </dsp:nvSpPr>
      <dsp:spPr>
        <a:xfrm>
          <a:off x="1553126" y="2968732"/>
          <a:ext cx="1475952" cy="1979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s-CO" sz="1500" b="1" kern="1200" dirty="0">
              <a:solidFill>
                <a:schemeClr val="tx1"/>
              </a:solidFill>
            </a:rPr>
            <a:t>Un instrumento de medición del impacto social de una Organización Solidaria en su comunidad</a:t>
          </a:r>
        </a:p>
      </dsp:txBody>
      <dsp:txXfrm>
        <a:off x="1553126" y="2968732"/>
        <a:ext cx="1475952" cy="1979155"/>
      </dsp:txXfrm>
    </dsp:sp>
    <dsp:sp modelId="{0819FA87-E979-4F8F-881D-A5F606E7FEDD}">
      <dsp:nvSpPr>
        <dsp:cNvPr id="0" name=""/>
        <dsp:cNvSpPr/>
      </dsp:nvSpPr>
      <dsp:spPr>
        <a:xfrm>
          <a:off x="2043707" y="2226549"/>
          <a:ext cx="494788" cy="4947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DB43A99-54F2-4B5D-8EB1-136EE5BD3AAA}">
      <dsp:nvSpPr>
        <dsp:cNvPr id="0" name=""/>
        <dsp:cNvSpPr/>
      </dsp:nvSpPr>
      <dsp:spPr>
        <a:xfrm>
          <a:off x="3102876" y="0"/>
          <a:ext cx="1475952" cy="1979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es-CO" sz="1500" b="1" kern="1200" dirty="0">
              <a:solidFill>
                <a:schemeClr val="tx1"/>
              </a:solidFill>
            </a:rPr>
            <a:t>Una evaluación de la relación entre los beneficios sociales y el éxito en los negocios</a:t>
          </a:r>
        </a:p>
      </dsp:txBody>
      <dsp:txXfrm>
        <a:off x="3102876" y="0"/>
        <a:ext cx="1475952" cy="1979155"/>
      </dsp:txXfrm>
    </dsp:sp>
    <dsp:sp modelId="{A2FCA7CB-1C90-4438-AF0C-855E1697872B}">
      <dsp:nvSpPr>
        <dsp:cNvPr id="0" name=""/>
        <dsp:cNvSpPr/>
      </dsp:nvSpPr>
      <dsp:spPr>
        <a:xfrm>
          <a:off x="3593458" y="2226549"/>
          <a:ext cx="494788" cy="4947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F9AF753-72DA-4F80-B03C-D280EDD46EE7}">
      <dsp:nvSpPr>
        <dsp:cNvPr id="0" name=""/>
        <dsp:cNvSpPr/>
      </dsp:nvSpPr>
      <dsp:spPr>
        <a:xfrm>
          <a:off x="4652626" y="2968732"/>
          <a:ext cx="1475952" cy="1979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s-CO" sz="1500" b="1" kern="1200" dirty="0">
              <a:solidFill>
                <a:schemeClr val="tx1"/>
              </a:solidFill>
            </a:rPr>
            <a:t>Una herramienta estratégica de evaluación sistemática </a:t>
          </a:r>
        </a:p>
      </dsp:txBody>
      <dsp:txXfrm>
        <a:off x="4652626" y="2968732"/>
        <a:ext cx="1475952" cy="1979155"/>
      </dsp:txXfrm>
    </dsp:sp>
    <dsp:sp modelId="{74B5AD3D-601F-48C8-9AE9-5C4BCADBF75B}">
      <dsp:nvSpPr>
        <dsp:cNvPr id="0" name=""/>
        <dsp:cNvSpPr/>
      </dsp:nvSpPr>
      <dsp:spPr>
        <a:xfrm>
          <a:off x="5143208" y="2226549"/>
          <a:ext cx="494788" cy="4947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BD3225C-33C1-4623-BBB9-7FAB316C519A}">
      <dsp:nvSpPr>
        <dsp:cNvPr id="0" name=""/>
        <dsp:cNvSpPr/>
      </dsp:nvSpPr>
      <dsp:spPr>
        <a:xfrm>
          <a:off x="6202376" y="0"/>
          <a:ext cx="1475952" cy="1979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es-CO" sz="1500" b="1" kern="1200" dirty="0">
              <a:solidFill>
                <a:schemeClr val="tx1"/>
              </a:solidFill>
            </a:rPr>
            <a:t>Un instrumento comunicacional</a:t>
          </a:r>
        </a:p>
      </dsp:txBody>
      <dsp:txXfrm>
        <a:off x="6202376" y="0"/>
        <a:ext cx="1475952" cy="1979155"/>
      </dsp:txXfrm>
    </dsp:sp>
    <dsp:sp modelId="{4578F082-0E92-4B5E-BACA-AA6134806480}">
      <dsp:nvSpPr>
        <dsp:cNvPr id="0" name=""/>
        <dsp:cNvSpPr/>
      </dsp:nvSpPr>
      <dsp:spPr>
        <a:xfrm>
          <a:off x="6692958" y="2226549"/>
          <a:ext cx="494788" cy="4947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C33D9-F0D1-4260-B63E-74D486E162EC}">
      <dsp:nvSpPr>
        <dsp:cNvPr id="0" name=""/>
        <dsp:cNvSpPr/>
      </dsp:nvSpPr>
      <dsp:spPr>
        <a:xfrm>
          <a:off x="0" y="161231"/>
          <a:ext cx="4593021" cy="137505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s-CO" sz="2100" kern="1200" dirty="0"/>
            <a:t>Si una Organización Solidaria no se conoce a sí misma y no comprende su accionar, no puede ser competitiva y probablemente se aleje de su esencia.</a:t>
          </a:r>
          <a:endParaRPr lang="es-ES" sz="2100" kern="1200" dirty="0"/>
        </a:p>
      </dsp:txBody>
      <dsp:txXfrm>
        <a:off x="0" y="161231"/>
        <a:ext cx="4593021" cy="1375055"/>
      </dsp:txXfrm>
    </dsp:sp>
    <dsp:sp modelId="{A549B6A8-4EAC-4F45-8A23-E3F059AF98F8}">
      <dsp:nvSpPr>
        <dsp:cNvPr id="0" name=""/>
        <dsp:cNvSpPr/>
      </dsp:nvSpPr>
      <dsp:spPr>
        <a:xfrm>
          <a:off x="0" y="1536287"/>
          <a:ext cx="4593021" cy="922320"/>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BAAFF-1B54-4CD3-BAA1-856BCEC51F2E}">
      <dsp:nvSpPr>
        <dsp:cNvPr id="0" name=""/>
        <dsp:cNvSpPr/>
      </dsp:nvSpPr>
      <dsp:spPr>
        <a:xfrm>
          <a:off x="1295" y="1428300"/>
          <a:ext cx="5051365" cy="30308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Las organizaciones Solidarias que desarrollen este proceso podrán contar con un elemento de competitividad ya que pueden demostrar objetivamente que son organizaciones de beneficio social, algo que todo tipo de Organizaciones Solidarias busca demostrar para tener acceso a fuentes de financiamiento, aprecio de la  comunidad (y por ende del mercado) y fortaleza institucional.</a:t>
          </a:r>
          <a:endParaRPr lang="es-CO" sz="2000" kern="1200" dirty="0"/>
        </a:p>
      </dsp:txBody>
      <dsp:txXfrm>
        <a:off x="1295" y="1428300"/>
        <a:ext cx="5051365" cy="3030819"/>
      </dsp:txXfrm>
    </dsp:sp>
    <dsp:sp modelId="{18A1B710-7608-4D5D-96E9-E14CD7D2EB88}">
      <dsp:nvSpPr>
        <dsp:cNvPr id="0" name=""/>
        <dsp:cNvSpPr/>
      </dsp:nvSpPr>
      <dsp:spPr>
        <a:xfrm>
          <a:off x="5557797" y="1428300"/>
          <a:ext cx="5051365" cy="303081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Los resultados del Balance Social son también una base sólida para comunicar resultados a las partes interesadas de la Organización Solidaria. En este punto quien desee puede utilizar esta información para generar una memoria cooperativa, o bien quienes ya desarrollen un proceso de Responsabilidad Social bien sistematizado, pueden reportar alineados con metodologías de desempeño social como ODS, ISO 26000 y/o GRI.</a:t>
          </a:r>
          <a:endParaRPr lang="es-CO" sz="2000" kern="1200" dirty="0"/>
        </a:p>
      </dsp:txBody>
      <dsp:txXfrm>
        <a:off x="5557797" y="1428300"/>
        <a:ext cx="5051365" cy="3030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82C24-E0F5-41E5-95A1-D11D0A5BEA9A}">
      <dsp:nvSpPr>
        <dsp:cNvPr id="0" name=""/>
        <dsp:cNvSpPr/>
      </dsp:nvSpPr>
      <dsp:spPr>
        <a:xfrm>
          <a:off x="469900" y="2313"/>
          <a:ext cx="1183256" cy="1183256"/>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8F0C63-C064-4C08-B325-DEE285DAC0D7}">
      <dsp:nvSpPr>
        <dsp:cNvPr id="0" name=""/>
        <dsp:cNvSpPr/>
      </dsp:nvSpPr>
      <dsp:spPr>
        <a:xfrm>
          <a:off x="588226" y="120638"/>
          <a:ext cx="946605" cy="946605"/>
        </a:xfrm>
        <a:prstGeom prst="pie">
          <a:avLst>
            <a:gd name="adj1" fmla="val 5400000"/>
            <a:gd name="adj2" fmla="val 162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C915BB-0D10-4D0C-BCD8-EED78D040FEE}">
      <dsp:nvSpPr>
        <dsp:cNvPr id="0" name=""/>
        <dsp:cNvSpPr/>
      </dsp:nvSpPr>
      <dsp:spPr>
        <a:xfrm rot="16200000">
          <a:off x="-890844" y="2664640"/>
          <a:ext cx="3431443" cy="70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889000">
            <a:lnSpc>
              <a:spcPct val="90000"/>
            </a:lnSpc>
            <a:spcBef>
              <a:spcPct val="0"/>
            </a:spcBef>
            <a:spcAft>
              <a:spcPct val="35000"/>
            </a:spcAft>
            <a:buNone/>
          </a:pPr>
          <a:r>
            <a:rPr lang="es-ES" sz="2000" kern="1200"/>
            <a:t>principios </a:t>
          </a:r>
        </a:p>
      </dsp:txBody>
      <dsp:txXfrm>
        <a:off x="-890844" y="2664640"/>
        <a:ext cx="3431443" cy="709953"/>
      </dsp:txXfrm>
    </dsp:sp>
    <dsp:sp modelId="{20718902-0F5A-47E0-B0F2-644EFB6708B6}">
      <dsp:nvSpPr>
        <dsp:cNvPr id="0" name=""/>
        <dsp:cNvSpPr/>
      </dsp:nvSpPr>
      <dsp:spPr>
        <a:xfrm>
          <a:off x="1298180" y="2313"/>
          <a:ext cx="8064530" cy="4733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ts val="1200"/>
            </a:spcAft>
            <a:buNone/>
          </a:pPr>
          <a:r>
            <a:rPr lang="es-MX" sz="2000" b="0" kern="1200" dirty="0"/>
            <a:t>1 </a:t>
          </a:r>
          <a:r>
            <a:rPr lang="es-CO" sz="2000" b="0" kern="1200" dirty="0"/>
            <a:t>Principio de administración democrática, participativa, autogestionaria y emprendedora.</a:t>
          </a:r>
          <a:endParaRPr lang="es-ES" sz="2000" b="0" kern="1200" dirty="0"/>
        </a:p>
        <a:p>
          <a:pPr marL="0" lvl="0" indent="0" algn="l" defTabSz="889000">
            <a:lnSpc>
              <a:spcPct val="100000"/>
            </a:lnSpc>
            <a:spcBef>
              <a:spcPct val="0"/>
            </a:spcBef>
            <a:spcAft>
              <a:spcPts val="1200"/>
            </a:spcAft>
            <a:buNone/>
          </a:pPr>
          <a:r>
            <a:rPr lang="es-MX" sz="2000" b="0" kern="1200" dirty="0"/>
            <a:t>2 </a:t>
          </a:r>
          <a:r>
            <a:rPr lang="es-CO" sz="2000" b="0" kern="1200" dirty="0"/>
            <a:t>Principio de adhesión voluntaria, responsable y abierta</a:t>
          </a:r>
          <a:endParaRPr lang="es-MX" sz="2000" b="0" kern="1200" dirty="0"/>
        </a:p>
        <a:p>
          <a:pPr marL="0" lvl="0" indent="0" algn="l" defTabSz="889000">
            <a:lnSpc>
              <a:spcPct val="100000"/>
            </a:lnSpc>
            <a:spcBef>
              <a:spcPct val="0"/>
            </a:spcBef>
            <a:spcAft>
              <a:spcPts val="1200"/>
            </a:spcAft>
            <a:buNone/>
          </a:pPr>
          <a:r>
            <a:rPr lang="es-MX" sz="2000" b="0" kern="1200" dirty="0"/>
            <a:t>3 </a:t>
          </a:r>
          <a:r>
            <a:rPr lang="es-CO" sz="2000" b="0" kern="1200" dirty="0"/>
            <a:t>Participación económica de los asociados, en justicia y equidad</a:t>
          </a:r>
          <a:endParaRPr lang="es-MX" sz="2000" b="0" kern="1200" dirty="0"/>
        </a:p>
        <a:p>
          <a:pPr marL="0" lvl="0" indent="0" algn="l" defTabSz="889000">
            <a:lnSpc>
              <a:spcPct val="100000"/>
            </a:lnSpc>
            <a:spcBef>
              <a:spcPct val="0"/>
            </a:spcBef>
            <a:spcAft>
              <a:spcPts val="1200"/>
            </a:spcAft>
            <a:buNone/>
          </a:pPr>
          <a:r>
            <a:rPr lang="es-MX" sz="2000" b="0" kern="1200" dirty="0"/>
            <a:t>4 </a:t>
          </a:r>
          <a:r>
            <a:rPr lang="es-CO" sz="2000" b="0" kern="1200" dirty="0"/>
            <a:t>Formación e información para sus miembros, de manera permanente, oportuna y progresiva</a:t>
          </a:r>
          <a:endParaRPr lang="es-MX" sz="2000" b="0" kern="1200" dirty="0"/>
        </a:p>
        <a:p>
          <a:pPr marL="0" lvl="0" indent="0" algn="l" defTabSz="889000">
            <a:lnSpc>
              <a:spcPct val="100000"/>
            </a:lnSpc>
            <a:spcBef>
              <a:spcPct val="0"/>
            </a:spcBef>
            <a:spcAft>
              <a:spcPts val="1200"/>
            </a:spcAft>
            <a:buNone/>
          </a:pPr>
          <a:r>
            <a:rPr lang="es-MX" sz="2000" b="0" kern="1200" dirty="0"/>
            <a:t>5 </a:t>
          </a:r>
          <a:r>
            <a:rPr lang="es-CO" sz="2000" b="0" kern="1200" dirty="0">
              <a:solidFill>
                <a:schemeClr val="tx1"/>
              </a:solidFill>
            </a:rPr>
            <a:t>Principio de autonomía, autodeterminación y autogobierno</a:t>
          </a:r>
          <a:endParaRPr lang="es-MX" sz="2000" b="0" kern="1200" dirty="0">
            <a:solidFill>
              <a:schemeClr val="tx1"/>
            </a:solidFill>
          </a:endParaRPr>
        </a:p>
        <a:p>
          <a:pPr marL="0" lvl="0" indent="0" algn="l" defTabSz="889000">
            <a:lnSpc>
              <a:spcPct val="100000"/>
            </a:lnSpc>
            <a:spcBef>
              <a:spcPct val="0"/>
            </a:spcBef>
            <a:spcAft>
              <a:spcPts val="1200"/>
            </a:spcAft>
            <a:buNone/>
          </a:pPr>
          <a:r>
            <a:rPr lang="es-MX" sz="2000" b="0" kern="1200" dirty="0"/>
            <a:t>6 </a:t>
          </a:r>
          <a:r>
            <a:rPr lang="es-CO" sz="2000" b="0" kern="1200" dirty="0"/>
            <a:t>Principio de servicio a la comunidad</a:t>
          </a:r>
          <a:endParaRPr lang="es-MX" sz="2000" b="0" kern="1200" dirty="0"/>
        </a:p>
        <a:p>
          <a:pPr marL="0" lvl="0" indent="0" algn="l" defTabSz="889000">
            <a:lnSpc>
              <a:spcPct val="100000"/>
            </a:lnSpc>
            <a:spcBef>
              <a:spcPct val="0"/>
            </a:spcBef>
            <a:spcAft>
              <a:spcPts val="1200"/>
            </a:spcAft>
            <a:buNone/>
          </a:pPr>
          <a:r>
            <a:rPr lang="es-MX" sz="2000" b="0" kern="1200" dirty="0"/>
            <a:t>7 </a:t>
          </a:r>
          <a:r>
            <a:rPr lang="es-CO" sz="2000" b="0" kern="1200" dirty="0">
              <a:solidFill>
                <a:schemeClr val="tx1"/>
              </a:solidFill>
            </a:rPr>
            <a:t>Principio de integración con otras organizaciones del mismo sector</a:t>
          </a:r>
          <a:endParaRPr lang="es-MX" sz="2000" b="0" kern="1200" dirty="0">
            <a:solidFill>
              <a:schemeClr val="tx1"/>
            </a:solidFill>
          </a:endParaRPr>
        </a:p>
      </dsp:txBody>
      <dsp:txXfrm>
        <a:off x="1298180" y="2313"/>
        <a:ext cx="8064530" cy="47330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BC047B-5136-4F06-9B51-9688E3A9DBDE}">
      <dsp:nvSpPr>
        <dsp:cNvPr id="0" name=""/>
        <dsp:cNvSpPr/>
      </dsp:nvSpPr>
      <dsp:spPr>
        <a:xfrm>
          <a:off x="-5331241" y="-816821"/>
          <a:ext cx="6351211" cy="6351211"/>
        </a:xfrm>
        <a:prstGeom prst="blockArc">
          <a:avLst>
            <a:gd name="adj1" fmla="val 18900000"/>
            <a:gd name="adj2" fmla="val 2700000"/>
            <a:gd name="adj3" fmla="val 340"/>
          </a:avLst>
        </a:prstGeom>
        <a:noFill/>
        <a:ln w="12700" cap="flat" cmpd="sng" algn="ctr">
          <a:solidFill>
            <a:schemeClr val="accent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FD706B1-317D-463E-9AF7-C734460B6FC7}">
      <dsp:nvSpPr>
        <dsp:cNvPr id="0" name=""/>
        <dsp:cNvSpPr/>
      </dsp:nvSpPr>
      <dsp:spPr>
        <a:xfrm>
          <a:off x="330937" y="214460"/>
          <a:ext cx="8128005" cy="42873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0306" tIns="38100" rIns="38100" bIns="38100" numCol="1" spcCol="1270" anchor="ctr" anchorCtr="0">
          <a:noAutofit/>
        </a:bodyPr>
        <a:lstStyle/>
        <a:p>
          <a:pPr marL="0" lvl="0" indent="0" algn="l" defTabSz="666750">
            <a:lnSpc>
              <a:spcPct val="90000"/>
            </a:lnSpc>
            <a:spcBef>
              <a:spcPct val="0"/>
            </a:spcBef>
            <a:spcAft>
              <a:spcPct val="35000"/>
            </a:spcAft>
            <a:buNone/>
          </a:pPr>
          <a:r>
            <a:rPr lang="es-ES" sz="1500" kern="1200" dirty="0"/>
            <a:t>Generación y evaluación de resultados. </a:t>
          </a:r>
        </a:p>
      </dsp:txBody>
      <dsp:txXfrm>
        <a:off x="330937" y="214460"/>
        <a:ext cx="8128005" cy="428732"/>
      </dsp:txXfrm>
    </dsp:sp>
    <dsp:sp modelId="{66520409-5798-4A11-AB30-EE460334A1CE}">
      <dsp:nvSpPr>
        <dsp:cNvPr id="0" name=""/>
        <dsp:cNvSpPr/>
      </dsp:nvSpPr>
      <dsp:spPr>
        <a:xfrm>
          <a:off x="62979" y="160869"/>
          <a:ext cx="535915" cy="535915"/>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525DF79D-F5F7-4651-9D60-226BCA9872EB}">
      <dsp:nvSpPr>
        <dsp:cNvPr id="0" name=""/>
        <dsp:cNvSpPr/>
      </dsp:nvSpPr>
      <dsp:spPr>
        <a:xfrm>
          <a:off x="719193" y="857936"/>
          <a:ext cx="7739749" cy="42873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0306" tIns="38100" rIns="38100" bIns="38100" numCol="1" spcCol="1270" anchor="ctr" anchorCtr="0">
          <a:noAutofit/>
        </a:bodyPr>
        <a:lstStyle/>
        <a:p>
          <a:pPr marL="0" lvl="0" indent="0" algn="l" defTabSz="666750">
            <a:lnSpc>
              <a:spcPct val="90000"/>
            </a:lnSpc>
            <a:spcBef>
              <a:spcPct val="0"/>
            </a:spcBef>
            <a:spcAft>
              <a:spcPct val="35000"/>
            </a:spcAft>
            <a:buNone/>
          </a:pPr>
          <a:r>
            <a:rPr lang="es-ES" sz="1500" kern="1200" dirty="0"/>
            <a:t>Acompañamiento metodológico de expertos. </a:t>
          </a:r>
        </a:p>
      </dsp:txBody>
      <dsp:txXfrm>
        <a:off x="719193" y="857936"/>
        <a:ext cx="7739749" cy="428732"/>
      </dsp:txXfrm>
    </dsp:sp>
    <dsp:sp modelId="{EA96C23F-1276-416A-8012-53285DB51722}">
      <dsp:nvSpPr>
        <dsp:cNvPr id="0" name=""/>
        <dsp:cNvSpPr/>
      </dsp:nvSpPr>
      <dsp:spPr>
        <a:xfrm>
          <a:off x="451235" y="804345"/>
          <a:ext cx="535915" cy="535915"/>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C84CE6B4-FF82-4811-AB9C-913242A9F0F9}">
      <dsp:nvSpPr>
        <dsp:cNvPr id="0" name=""/>
        <dsp:cNvSpPr/>
      </dsp:nvSpPr>
      <dsp:spPr>
        <a:xfrm>
          <a:off x="931955" y="1500941"/>
          <a:ext cx="7526986" cy="42873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0306" tIns="38100" rIns="38100" bIns="38100" numCol="1" spcCol="1270" anchor="ctr" anchorCtr="0">
          <a:noAutofit/>
        </a:bodyPr>
        <a:lstStyle/>
        <a:p>
          <a:pPr marL="0" lvl="0" indent="0" algn="l" defTabSz="666750">
            <a:lnSpc>
              <a:spcPct val="90000"/>
            </a:lnSpc>
            <a:spcBef>
              <a:spcPct val="0"/>
            </a:spcBef>
            <a:spcAft>
              <a:spcPct val="35000"/>
            </a:spcAft>
            <a:buNone/>
          </a:pPr>
          <a:r>
            <a:rPr lang="es-ES" sz="1500" kern="1200" dirty="0"/>
            <a:t>Soporte técnico y tecnológico. </a:t>
          </a:r>
        </a:p>
      </dsp:txBody>
      <dsp:txXfrm>
        <a:off x="931955" y="1500941"/>
        <a:ext cx="7526986" cy="428732"/>
      </dsp:txXfrm>
    </dsp:sp>
    <dsp:sp modelId="{7C6D8F04-433D-45D1-A751-A5254DDEDF3C}">
      <dsp:nvSpPr>
        <dsp:cNvPr id="0" name=""/>
        <dsp:cNvSpPr/>
      </dsp:nvSpPr>
      <dsp:spPr>
        <a:xfrm>
          <a:off x="663997" y="1447349"/>
          <a:ext cx="535915" cy="535915"/>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6E3C39AF-54CF-4EB7-ABBF-0619E86F732F}">
      <dsp:nvSpPr>
        <dsp:cNvPr id="0" name=""/>
        <dsp:cNvSpPr/>
      </dsp:nvSpPr>
      <dsp:spPr>
        <a:xfrm>
          <a:off x="999888" y="2144417"/>
          <a:ext cx="7459053" cy="42873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0306" tIns="38100" rIns="38100" bIns="38100" numCol="1" spcCol="1270" anchor="ctr" anchorCtr="0">
          <a:noAutofit/>
        </a:bodyPr>
        <a:lstStyle/>
        <a:p>
          <a:pPr marL="0" lvl="0" indent="0" algn="l" defTabSz="666750">
            <a:lnSpc>
              <a:spcPct val="90000"/>
            </a:lnSpc>
            <a:spcBef>
              <a:spcPct val="0"/>
            </a:spcBef>
            <a:spcAft>
              <a:spcPct val="35000"/>
            </a:spcAft>
            <a:buNone/>
          </a:pPr>
          <a:r>
            <a:rPr lang="es-ES" sz="1500" kern="1200" dirty="0"/>
            <a:t>Mejoramiento continuo a partir de las experiencias y necesidades del sector. </a:t>
          </a:r>
        </a:p>
      </dsp:txBody>
      <dsp:txXfrm>
        <a:off x="999888" y="2144417"/>
        <a:ext cx="7459053" cy="428732"/>
      </dsp:txXfrm>
    </dsp:sp>
    <dsp:sp modelId="{08CDB0F2-7511-452D-970B-512007D37C77}">
      <dsp:nvSpPr>
        <dsp:cNvPr id="0" name=""/>
        <dsp:cNvSpPr/>
      </dsp:nvSpPr>
      <dsp:spPr>
        <a:xfrm>
          <a:off x="731930" y="2090826"/>
          <a:ext cx="535915" cy="535915"/>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8FDF843F-C3F8-4CC0-BC0F-A1B193F02278}">
      <dsp:nvSpPr>
        <dsp:cNvPr id="0" name=""/>
        <dsp:cNvSpPr/>
      </dsp:nvSpPr>
      <dsp:spPr>
        <a:xfrm>
          <a:off x="931955" y="2787893"/>
          <a:ext cx="7526986" cy="42873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0306" tIns="38100" rIns="38100" bIns="38100" numCol="1" spcCol="1270" anchor="ctr" anchorCtr="0">
          <a:noAutofit/>
        </a:bodyPr>
        <a:lstStyle/>
        <a:p>
          <a:pPr marL="0" lvl="0" indent="0" algn="l" defTabSz="666750">
            <a:lnSpc>
              <a:spcPct val="90000"/>
            </a:lnSpc>
            <a:spcBef>
              <a:spcPct val="0"/>
            </a:spcBef>
            <a:spcAft>
              <a:spcPct val="35000"/>
            </a:spcAft>
            <a:buNone/>
          </a:pPr>
          <a:r>
            <a:rPr lang="es-ES" sz="1500" kern="1200" dirty="0"/>
            <a:t>Se cuenta con la capacidad instalada requerida por el proyecto.</a:t>
          </a:r>
        </a:p>
      </dsp:txBody>
      <dsp:txXfrm>
        <a:off x="931955" y="2787893"/>
        <a:ext cx="7526986" cy="428732"/>
      </dsp:txXfrm>
    </dsp:sp>
    <dsp:sp modelId="{15B87B7E-DECB-43B6-813A-AE2626244E4A}">
      <dsp:nvSpPr>
        <dsp:cNvPr id="0" name=""/>
        <dsp:cNvSpPr/>
      </dsp:nvSpPr>
      <dsp:spPr>
        <a:xfrm>
          <a:off x="663997" y="2734302"/>
          <a:ext cx="535915" cy="535915"/>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63903B60-7375-4E56-9CB4-A1CF42AC7759}">
      <dsp:nvSpPr>
        <dsp:cNvPr id="0" name=""/>
        <dsp:cNvSpPr/>
      </dsp:nvSpPr>
      <dsp:spPr>
        <a:xfrm>
          <a:off x="782172" y="3425144"/>
          <a:ext cx="7739749" cy="42873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0306" tIns="38100" rIns="38100" bIns="38100" numCol="1" spcCol="1270" anchor="ctr" anchorCtr="0">
          <a:noAutofit/>
        </a:bodyPr>
        <a:lstStyle/>
        <a:p>
          <a:pPr marL="0" lvl="0" indent="0" algn="l" defTabSz="666750">
            <a:lnSpc>
              <a:spcPct val="90000"/>
            </a:lnSpc>
            <a:spcBef>
              <a:spcPct val="0"/>
            </a:spcBef>
            <a:spcAft>
              <a:spcPct val="35000"/>
            </a:spcAft>
            <a:buNone/>
          </a:pPr>
          <a:r>
            <a:rPr lang="es-ES" sz="1500" kern="1200" dirty="0"/>
            <a:t>Las entidades usuarias no requieren de inversiones tecnológicas (solo internet) para uso de la herramienta BS, debido a que es web y esta soportada por la infraestructura de Visionamos</a:t>
          </a:r>
          <a:endParaRPr lang="es-CO" sz="1500" kern="1200" dirty="0"/>
        </a:p>
      </dsp:txBody>
      <dsp:txXfrm>
        <a:off x="782172" y="3425144"/>
        <a:ext cx="7739749" cy="428732"/>
      </dsp:txXfrm>
    </dsp:sp>
    <dsp:sp modelId="{B8540094-5FF0-4B19-9175-07AF9B6F92FB}">
      <dsp:nvSpPr>
        <dsp:cNvPr id="0" name=""/>
        <dsp:cNvSpPr/>
      </dsp:nvSpPr>
      <dsp:spPr>
        <a:xfrm>
          <a:off x="451235" y="3377306"/>
          <a:ext cx="535915" cy="535915"/>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61BA6AE5-BE74-42D9-BAC0-F2CE01A445F6}">
      <dsp:nvSpPr>
        <dsp:cNvPr id="0" name=""/>
        <dsp:cNvSpPr/>
      </dsp:nvSpPr>
      <dsp:spPr>
        <a:xfrm>
          <a:off x="330937" y="4074374"/>
          <a:ext cx="8128005" cy="428732"/>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0306" tIns="38100" rIns="38100" bIns="38100" numCol="1" spcCol="1270" anchor="ctr" anchorCtr="0">
          <a:noAutofit/>
        </a:bodyPr>
        <a:lstStyle/>
        <a:p>
          <a:pPr marL="0" lvl="0" indent="0" algn="l" defTabSz="666750">
            <a:lnSpc>
              <a:spcPct val="90000"/>
            </a:lnSpc>
            <a:spcBef>
              <a:spcPct val="0"/>
            </a:spcBef>
            <a:spcAft>
              <a:spcPct val="35000"/>
            </a:spcAft>
            <a:buNone/>
          </a:pPr>
          <a:r>
            <a:rPr lang="es-ES" sz="1500" kern="1200" dirty="0"/>
            <a:t>Trayectoria y experiencia en el proceso de aplicación y evaluación. </a:t>
          </a:r>
        </a:p>
      </dsp:txBody>
      <dsp:txXfrm>
        <a:off x="330937" y="4074374"/>
        <a:ext cx="8128005" cy="428732"/>
      </dsp:txXfrm>
    </dsp:sp>
    <dsp:sp modelId="{7691556B-563D-4F02-B10E-AB16A6CF978C}">
      <dsp:nvSpPr>
        <dsp:cNvPr id="0" name=""/>
        <dsp:cNvSpPr/>
      </dsp:nvSpPr>
      <dsp:spPr>
        <a:xfrm>
          <a:off x="62979" y="4020783"/>
          <a:ext cx="535915" cy="535915"/>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1C798-5349-4412-AEC4-58030A8B5CC7}">
      <dsp:nvSpPr>
        <dsp:cNvPr id="0" name=""/>
        <dsp:cNvSpPr/>
      </dsp:nvSpPr>
      <dsp:spPr>
        <a:xfrm>
          <a:off x="0" y="288465"/>
          <a:ext cx="8728479" cy="453600"/>
        </a:xfrm>
        <a:prstGeom prst="rect">
          <a:avLst/>
        </a:prstGeom>
        <a:solidFill>
          <a:schemeClr val="bg2">
            <a:lumMod val="90000"/>
            <a:alpha val="9000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44031E1-9F4D-45F4-8280-749DDB3E5B13}">
      <dsp:nvSpPr>
        <dsp:cNvPr id="0" name=""/>
        <dsp:cNvSpPr/>
      </dsp:nvSpPr>
      <dsp:spPr>
        <a:xfrm>
          <a:off x="415540" y="22785"/>
          <a:ext cx="8310799" cy="53136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30941" tIns="0" rIns="230941" bIns="0" numCol="1" spcCol="1270" anchor="ctr" anchorCtr="0">
          <a:noAutofit/>
        </a:bodyPr>
        <a:lstStyle/>
        <a:p>
          <a:pPr marL="0" lvl="0" indent="0" algn="l" defTabSz="711200">
            <a:lnSpc>
              <a:spcPct val="90000"/>
            </a:lnSpc>
            <a:spcBef>
              <a:spcPct val="0"/>
            </a:spcBef>
            <a:spcAft>
              <a:spcPct val="35000"/>
            </a:spcAft>
            <a:buNone/>
          </a:pPr>
          <a:r>
            <a:rPr lang="es-ES" sz="1600" kern="1200" dirty="0"/>
            <a:t> Implementación a partir del año 2014. </a:t>
          </a:r>
        </a:p>
      </dsp:txBody>
      <dsp:txXfrm>
        <a:off x="441479" y="48724"/>
        <a:ext cx="8258921" cy="479482"/>
      </dsp:txXfrm>
    </dsp:sp>
    <dsp:sp modelId="{00E18A17-9631-4074-ACF8-8E737217EE43}">
      <dsp:nvSpPr>
        <dsp:cNvPr id="0" name=""/>
        <dsp:cNvSpPr/>
      </dsp:nvSpPr>
      <dsp:spPr>
        <a:xfrm>
          <a:off x="0" y="1104945"/>
          <a:ext cx="8728479" cy="453600"/>
        </a:xfrm>
        <a:prstGeom prst="rect">
          <a:avLst/>
        </a:prstGeom>
        <a:solidFill>
          <a:schemeClr val="bg2">
            <a:lumMod val="90000"/>
            <a:alpha val="9000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3A28542-3A2C-4D96-B1D1-F21D24BA40D0}">
      <dsp:nvSpPr>
        <dsp:cNvPr id="0" name=""/>
        <dsp:cNvSpPr/>
      </dsp:nvSpPr>
      <dsp:spPr>
        <a:xfrm>
          <a:off x="415540" y="839265"/>
          <a:ext cx="8310799" cy="53136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30941" tIns="0" rIns="230941" bIns="0" numCol="1" spcCol="1270" anchor="ctr" anchorCtr="0">
          <a:noAutofit/>
        </a:bodyPr>
        <a:lstStyle/>
        <a:p>
          <a:pPr marL="0" lvl="0" indent="0" algn="l" defTabSz="711200">
            <a:lnSpc>
              <a:spcPct val="90000"/>
            </a:lnSpc>
            <a:spcBef>
              <a:spcPct val="0"/>
            </a:spcBef>
            <a:spcAft>
              <a:spcPct val="35000"/>
            </a:spcAft>
            <a:buNone/>
          </a:pPr>
          <a:r>
            <a:rPr lang="es-ES" sz="1600" kern="1200" dirty="0"/>
            <a:t>11 entidades usuarias pertenecientes a la RED COOPCENTRAL. </a:t>
          </a:r>
        </a:p>
      </dsp:txBody>
      <dsp:txXfrm>
        <a:off x="441479" y="865204"/>
        <a:ext cx="8258921" cy="479482"/>
      </dsp:txXfrm>
    </dsp:sp>
    <dsp:sp modelId="{8F258133-9955-4710-A25C-8F27076789F0}">
      <dsp:nvSpPr>
        <dsp:cNvPr id="0" name=""/>
        <dsp:cNvSpPr/>
      </dsp:nvSpPr>
      <dsp:spPr>
        <a:xfrm>
          <a:off x="0" y="1921425"/>
          <a:ext cx="8728479" cy="453600"/>
        </a:xfrm>
        <a:prstGeom prst="rect">
          <a:avLst/>
        </a:prstGeom>
        <a:solidFill>
          <a:schemeClr val="bg2">
            <a:lumMod val="90000"/>
            <a:alpha val="9000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C006046-B704-445B-A6AE-9C148482C108}">
      <dsp:nvSpPr>
        <dsp:cNvPr id="0" name=""/>
        <dsp:cNvSpPr/>
      </dsp:nvSpPr>
      <dsp:spPr>
        <a:xfrm>
          <a:off x="415540" y="1655745"/>
          <a:ext cx="8310799" cy="53136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30941" tIns="0" rIns="230941" bIns="0" numCol="1" spcCol="1270" anchor="ctr" anchorCtr="0">
          <a:noAutofit/>
        </a:bodyPr>
        <a:lstStyle/>
        <a:p>
          <a:pPr marL="0" lvl="0" indent="0" algn="l" defTabSz="711200">
            <a:lnSpc>
              <a:spcPct val="90000"/>
            </a:lnSpc>
            <a:spcBef>
              <a:spcPct val="0"/>
            </a:spcBef>
            <a:spcAft>
              <a:spcPct val="35000"/>
            </a:spcAft>
            <a:buNone/>
          </a:pPr>
          <a:r>
            <a:rPr lang="es-ES" sz="1600" kern="1200" dirty="0"/>
            <a:t>Integración de las áreas clave de las entidades a través del monitoreo de indicadores y cumplimiento del plan de acción. </a:t>
          </a:r>
        </a:p>
      </dsp:txBody>
      <dsp:txXfrm>
        <a:off x="441479" y="1681684"/>
        <a:ext cx="8258921" cy="479482"/>
      </dsp:txXfrm>
    </dsp:sp>
    <dsp:sp modelId="{95187D34-C01A-47C2-9B44-AD8AD2B45101}">
      <dsp:nvSpPr>
        <dsp:cNvPr id="0" name=""/>
        <dsp:cNvSpPr/>
      </dsp:nvSpPr>
      <dsp:spPr>
        <a:xfrm>
          <a:off x="0" y="2737906"/>
          <a:ext cx="8728479" cy="453600"/>
        </a:xfrm>
        <a:prstGeom prst="rect">
          <a:avLst/>
        </a:prstGeom>
        <a:solidFill>
          <a:schemeClr val="bg2">
            <a:lumMod val="90000"/>
            <a:alpha val="9000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EA8825D-BD70-42F8-9F17-2A34060247D3}">
      <dsp:nvSpPr>
        <dsp:cNvPr id="0" name=""/>
        <dsp:cNvSpPr/>
      </dsp:nvSpPr>
      <dsp:spPr>
        <a:xfrm>
          <a:off x="415540" y="2472226"/>
          <a:ext cx="8310799" cy="53136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30941" tIns="0" rIns="230941" bIns="0" numCol="1" spcCol="1270" anchor="ctr" anchorCtr="0">
          <a:noAutofit/>
        </a:bodyPr>
        <a:lstStyle/>
        <a:p>
          <a:pPr marL="0" lvl="0" indent="0" algn="l" defTabSz="711200">
            <a:lnSpc>
              <a:spcPct val="90000"/>
            </a:lnSpc>
            <a:spcBef>
              <a:spcPct val="0"/>
            </a:spcBef>
            <a:spcAft>
              <a:spcPct val="35000"/>
            </a:spcAft>
            <a:buNone/>
          </a:pPr>
          <a:r>
            <a:rPr lang="es-ES" sz="1600" kern="1200"/>
            <a:t>Staff </a:t>
          </a:r>
          <a:r>
            <a:rPr lang="es-ES" sz="1600" kern="1200" dirty="0"/>
            <a:t>gerenciales y órganos de administración y control capacitados y sensibilizados en la importancia de medir y hacer visible su gestión socio económica. </a:t>
          </a:r>
        </a:p>
      </dsp:txBody>
      <dsp:txXfrm>
        <a:off x="441479" y="2498165"/>
        <a:ext cx="8258921" cy="479482"/>
      </dsp:txXfrm>
    </dsp:sp>
    <dsp:sp modelId="{4A435C55-C4AB-4F4E-AF10-C53108DB5694}">
      <dsp:nvSpPr>
        <dsp:cNvPr id="0" name=""/>
        <dsp:cNvSpPr/>
      </dsp:nvSpPr>
      <dsp:spPr>
        <a:xfrm>
          <a:off x="0" y="3554386"/>
          <a:ext cx="8728479" cy="453600"/>
        </a:xfrm>
        <a:prstGeom prst="rect">
          <a:avLst/>
        </a:prstGeom>
        <a:solidFill>
          <a:schemeClr val="bg2">
            <a:lumMod val="90000"/>
            <a:alpha val="9000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B69E6AE-3741-49A7-8CE5-BCF22944B15B}">
      <dsp:nvSpPr>
        <dsp:cNvPr id="0" name=""/>
        <dsp:cNvSpPr/>
      </dsp:nvSpPr>
      <dsp:spPr>
        <a:xfrm>
          <a:off x="415540" y="3288706"/>
          <a:ext cx="8310799" cy="53136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30941" tIns="0" rIns="230941" bIns="0" numCol="1" spcCol="1270" anchor="ctr" anchorCtr="0">
          <a:noAutofit/>
        </a:bodyPr>
        <a:lstStyle/>
        <a:p>
          <a:pPr marL="0" lvl="0" indent="0" algn="l" defTabSz="711200">
            <a:lnSpc>
              <a:spcPct val="90000"/>
            </a:lnSpc>
            <a:spcBef>
              <a:spcPct val="0"/>
            </a:spcBef>
            <a:spcAft>
              <a:spcPct val="35000"/>
            </a:spcAft>
            <a:buNone/>
          </a:pPr>
          <a:r>
            <a:rPr lang="es-ES" sz="1600" kern="1200" dirty="0"/>
            <a:t>Las entidades han logrado presentar de forma práctica y transparente su gestión socio económica a los públicos de interés. </a:t>
          </a:r>
        </a:p>
      </dsp:txBody>
      <dsp:txXfrm>
        <a:off x="441479" y="3314645"/>
        <a:ext cx="8258921"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4DD29B-551B-4F25-9035-69733E620DC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073739C0-4C86-4185-86C6-69B65E5657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1118B0B0-37DA-4CFE-AF13-084413FBDDF7}"/>
              </a:ext>
            </a:extLst>
          </p:cNvPr>
          <p:cNvSpPr>
            <a:spLocks noGrp="1"/>
          </p:cNvSpPr>
          <p:nvPr>
            <p:ph type="dt" sz="half" idx="10"/>
          </p:nvPr>
        </p:nvSpPr>
        <p:spPr/>
        <p:txBody>
          <a:bodyPr/>
          <a:lstStyle/>
          <a:p>
            <a:fld id="{AB48A3E9-59A6-47C8-A4A4-9963F9342697}" type="datetimeFigureOut">
              <a:rPr lang="es-CO" smtClean="0"/>
              <a:t>5/10/2021</a:t>
            </a:fld>
            <a:endParaRPr lang="es-CO"/>
          </a:p>
        </p:txBody>
      </p:sp>
      <p:sp>
        <p:nvSpPr>
          <p:cNvPr id="5" name="Marcador de pie de página 4">
            <a:extLst>
              <a:ext uri="{FF2B5EF4-FFF2-40B4-BE49-F238E27FC236}">
                <a16:creationId xmlns:a16="http://schemas.microsoft.com/office/drawing/2014/main" id="{4371E4C0-44F7-474F-836D-0F90B38CD29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CE432E8-ACD0-45DB-A3E6-3873E1F92B9A}"/>
              </a:ext>
            </a:extLst>
          </p:cNvPr>
          <p:cNvSpPr>
            <a:spLocks noGrp="1"/>
          </p:cNvSpPr>
          <p:nvPr>
            <p:ph type="sldNum" sz="quarter" idx="12"/>
          </p:nvPr>
        </p:nvSpPr>
        <p:spPr/>
        <p:txBody>
          <a:bodyPr/>
          <a:lstStyle/>
          <a:p>
            <a:fld id="{93166CB0-9CB9-447A-8455-D43769F1E1BF}" type="slidenum">
              <a:rPr lang="es-CO" smtClean="0"/>
              <a:t>‹Nº›</a:t>
            </a:fld>
            <a:endParaRPr lang="es-CO"/>
          </a:p>
        </p:txBody>
      </p:sp>
      <p:pic>
        <p:nvPicPr>
          <p:cNvPr id="13" name="Imagen 12">
            <a:extLst>
              <a:ext uri="{FF2B5EF4-FFF2-40B4-BE49-F238E27FC236}">
                <a16:creationId xmlns:a16="http://schemas.microsoft.com/office/drawing/2014/main" id="{7902F420-265E-44A5-829E-88DB9F8EC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agen 7" descr="Imagen que contiene Diagrama&#10;&#10;Descripción generada automáticamente">
            <a:extLst>
              <a:ext uri="{FF2B5EF4-FFF2-40B4-BE49-F238E27FC236}">
                <a16:creationId xmlns:a16="http://schemas.microsoft.com/office/drawing/2014/main" id="{E01F316A-12EB-4C66-843E-C8DE96417C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n 9" descr="Imagen que contiene Interfaz de usuario gráfica&#10;&#10;Descripción generada automáticamente">
            <a:extLst>
              <a:ext uri="{FF2B5EF4-FFF2-40B4-BE49-F238E27FC236}">
                <a16:creationId xmlns:a16="http://schemas.microsoft.com/office/drawing/2014/main" id="{ADF495AA-8B04-4DEC-8284-BCD7602E4A9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01264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AA27B6-9EF6-4F4C-AE05-475E78FCE3EA}"/>
              </a:ext>
            </a:extLst>
          </p:cNvPr>
          <p:cNvSpPr>
            <a:spLocks noGrp="1"/>
          </p:cNvSpPr>
          <p:nvPr>
            <p:ph type="title" hasCustomPrompt="1"/>
          </p:nvPr>
        </p:nvSpPr>
        <p:spPr>
          <a:xfrm>
            <a:off x="838200" y="756213"/>
            <a:ext cx="7244787" cy="763929"/>
          </a:xfrm>
        </p:spPr>
        <p:txBody>
          <a:bodyPr>
            <a:normAutofit/>
          </a:bodyPr>
          <a:lstStyle>
            <a:lvl1pPr algn="l">
              <a:defRPr sz="3000">
                <a:solidFill>
                  <a:schemeClr val="accent1">
                    <a:lumMod val="75000"/>
                  </a:schemeClr>
                </a:solidFill>
                <a:latin typeface="Nexa Black" panose="02000000000000000000" pitchFamily="50" charset="0"/>
              </a:defRPr>
            </a:lvl1pPr>
          </a:lstStyle>
          <a:p>
            <a:r>
              <a:rPr lang="es-ES" dirty="0"/>
              <a:t>Haga clic para modificar el título</a:t>
            </a:r>
            <a:endParaRPr lang="es-CO" dirty="0"/>
          </a:p>
        </p:txBody>
      </p:sp>
      <p:sp>
        <p:nvSpPr>
          <p:cNvPr id="3" name="Marcador de contenido 2">
            <a:extLst>
              <a:ext uri="{FF2B5EF4-FFF2-40B4-BE49-F238E27FC236}">
                <a16:creationId xmlns:a16="http://schemas.microsoft.com/office/drawing/2014/main" id="{2361FFE4-D199-4CBC-9FB5-9E55DB02931F}"/>
              </a:ext>
            </a:extLst>
          </p:cNvPr>
          <p:cNvSpPr>
            <a:spLocks noGrp="1"/>
          </p:cNvSpPr>
          <p:nvPr>
            <p:ph idx="1"/>
          </p:nvPr>
        </p:nvSpPr>
        <p:spPr/>
        <p:txBody>
          <a:bodyPr>
            <a:normAutofit/>
          </a:bodyPr>
          <a:lstStyle>
            <a:lvl1pPr>
              <a:defRPr sz="1400">
                <a:latin typeface="Nexa Regular" panose="02000500000000000000" pitchFamily="50" charset="0"/>
              </a:defRPr>
            </a:lvl1pPr>
            <a:lvl2pPr>
              <a:defRPr sz="1400">
                <a:latin typeface="Nexa Regular" panose="02000500000000000000" pitchFamily="50" charset="0"/>
              </a:defRPr>
            </a:lvl2pPr>
            <a:lvl3pPr>
              <a:defRPr sz="1400">
                <a:latin typeface="Nexa Regular" panose="02000500000000000000" pitchFamily="50" charset="0"/>
              </a:defRPr>
            </a:lvl3pPr>
            <a:lvl4pPr>
              <a:defRPr sz="1400">
                <a:latin typeface="Nexa Regular" panose="02000500000000000000" pitchFamily="50" charset="0"/>
              </a:defRPr>
            </a:lvl4pPr>
            <a:lvl5pPr>
              <a:defRPr sz="1400">
                <a:latin typeface="Nexa Regular" panose="02000500000000000000" pitchFamily="50"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fecha 3">
            <a:extLst>
              <a:ext uri="{FF2B5EF4-FFF2-40B4-BE49-F238E27FC236}">
                <a16:creationId xmlns:a16="http://schemas.microsoft.com/office/drawing/2014/main" id="{1F33EB62-BC76-44DA-8055-5CA7C4BAF557}"/>
              </a:ext>
            </a:extLst>
          </p:cNvPr>
          <p:cNvSpPr>
            <a:spLocks noGrp="1"/>
          </p:cNvSpPr>
          <p:nvPr>
            <p:ph type="dt" sz="half" idx="10"/>
          </p:nvPr>
        </p:nvSpPr>
        <p:spPr/>
        <p:txBody>
          <a:bodyPr/>
          <a:lstStyle/>
          <a:p>
            <a:fld id="{AB48A3E9-59A6-47C8-A4A4-9963F9342697}" type="datetimeFigureOut">
              <a:rPr lang="es-CO" smtClean="0"/>
              <a:t>5/10/2021</a:t>
            </a:fld>
            <a:endParaRPr lang="es-CO"/>
          </a:p>
        </p:txBody>
      </p:sp>
      <p:sp>
        <p:nvSpPr>
          <p:cNvPr id="5" name="Marcador de pie de página 4">
            <a:extLst>
              <a:ext uri="{FF2B5EF4-FFF2-40B4-BE49-F238E27FC236}">
                <a16:creationId xmlns:a16="http://schemas.microsoft.com/office/drawing/2014/main" id="{66A5E78C-7465-43A5-9AE7-30767A38165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BF3FBAB-0220-4F09-AD18-5E149FC237CE}"/>
              </a:ext>
            </a:extLst>
          </p:cNvPr>
          <p:cNvSpPr>
            <a:spLocks noGrp="1"/>
          </p:cNvSpPr>
          <p:nvPr>
            <p:ph type="sldNum" sz="quarter" idx="12"/>
          </p:nvPr>
        </p:nvSpPr>
        <p:spPr/>
        <p:txBody>
          <a:bodyPr/>
          <a:lstStyle/>
          <a:p>
            <a:fld id="{93166CB0-9CB9-447A-8455-D43769F1E1BF}" type="slidenum">
              <a:rPr lang="es-CO" smtClean="0"/>
              <a:t>‹Nº›</a:t>
            </a:fld>
            <a:endParaRPr lang="es-CO"/>
          </a:p>
        </p:txBody>
      </p:sp>
    </p:spTree>
    <p:extLst>
      <p:ext uri="{BB962C8B-B14F-4D97-AF65-F5344CB8AC3E}">
        <p14:creationId xmlns:p14="http://schemas.microsoft.com/office/powerpoint/2010/main" val="38229684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A6AE452-C63F-4500-A275-2C05E0E2BD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C22A386-208C-4924-AD36-FACC10AC34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693BB13-2E03-49FF-9952-E019B84195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48A3E9-59A6-47C8-A4A4-9963F9342697}" type="datetimeFigureOut">
              <a:rPr lang="es-CO" smtClean="0"/>
              <a:t>5/10/2021</a:t>
            </a:fld>
            <a:endParaRPr lang="es-CO"/>
          </a:p>
        </p:txBody>
      </p:sp>
      <p:sp>
        <p:nvSpPr>
          <p:cNvPr id="5" name="Marcador de pie de página 4">
            <a:extLst>
              <a:ext uri="{FF2B5EF4-FFF2-40B4-BE49-F238E27FC236}">
                <a16:creationId xmlns:a16="http://schemas.microsoft.com/office/drawing/2014/main" id="{502619C9-FD83-4891-8EB9-E90595CC77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6F766A10-4BBA-4554-BCEC-4C538338B8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166CB0-9CB9-447A-8455-D43769F1E1BF}" type="slidenum">
              <a:rPr lang="es-CO" smtClean="0"/>
              <a:t>‹Nº›</a:t>
            </a:fld>
            <a:endParaRPr lang="es-CO"/>
          </a:p>
        </p:txBody>
      </p:sp>
      <p:pic>
        <p:nvPicPr>
          <p:cNvPr id="13" name="Imagen 12" descr="Interfaz de usuario gráfica, Texto, Aplicación&#10;&#10;Descripción generada automáticamente">
            <a:extLst>
              <a:ext uri="{FF2B5EF4-FFF2-40B4-BE49-F238E27FC236}">
                <a16:creationId xmlns:a16="http://schemas.microsoft.com/office/drawing/2014/main" id="{D0F65984-D1BB-45FF-9842-FFA93EFE9B6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agen 7" descr="Imagen que contiene Diagrama&#10;&#10;Descripción generada automáticamente">
            <a:extLst>
              <a:ext uri="{FF2B5EF4-FFF2-40B4-BE49-F238E27FC236}">
                <a16:creationId xmlns:a16="http://schemas.microsoft.com/office/drawing/2014/main" id="{A0A5DA68-E2BC-4C77-9866-E6B461B32D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n 9" descr="Gráfico&#10;&#10;Descripción generada automáticamente">
            <a:extLst>
              <a:ext uri="{FF2B5EF4-FFF2-40B4-BE49-F238E27FC236}">
                <a16:creationId xmlns:a16="http://schemas.microsoft.com/office/drawing/2014/main" id="{41E4EC63-48D4-4FE1-B583-EE830257DC4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32312075"/>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157893B-5727-43F3-9325-0C4DBDD143B0}"/>
              </a:ext>
            </a:extLst>
          </p:cNvPr>
          <p:cNvSpPr txBox="1"/>
          <p:nvPr/>
        </p:nvSpPr>
        <p:spPr>
          <a:xfrm>
            <a:off x="202170" y="1511251"/>
            <a:ext cx="7013898" cy="2862322"/>
          </a:xfrm>
          <a:prstGeom prst="rect">
            <a:avLst/>
          </a:prstGeom>
          <a:noFill/>
        </p:spPr>
        <p:txBody>
          <a:bodyPr wrap="square" rtlCol="0">
            <a:spAutoFit/>
          </a:bodyPr>
          <a:lstStyle/>
          <a:p>
            <a:pPr algn="ctr"/>
            <a:r>
              <a:rPr lang="es-CO" sz="6000" b="1" dirty="0"/>
              <a:t>Balance Social Cooperativo y Solidario</a:t>
            </a:r>
          </a:p>
        </p:txBody>
      </p:sp>
      <p:pic>
        <p:nvPicPr>
          <p:cNvPr id="1026" name="Picture 2" descr="Balance Social Cooperativo – Un caso de éxito en Honduras – La DGRV">
            <a:extLst>
              <a:ext uri="{FF2B5EF4-FFF2-40B4-BE49-F238E27FC236}">
                <a16:creationId xmlns:a16="http://schemas.microsoft.com/office/drawing/2014/main" id="{25946F40-A93F-4EFF-A415-F7BF7F6FA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446" y="1511251"/>
            <a:ext cx="5002432" cy="2630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733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3E18A6-6CD2-4CFA-B925-E9E9F78CBAF0}"/>
              </a:ext>
            </a:extLst>
          </p:cNvPr>
          <p:cNvSpPr>
            <a:spLocks noGrp="1"/>
          </p:cNvSpPr>
          <p:nvPr>
            <p:ph type="title"/>
          </p:nvPr>
        </p:nvSpPr>
        <p:spPr>
          <a:xfrm>
            <a:off x="745046" y="1091297"/>
            <a:ext cx="10515600" cy="1325563"/>
          </a:xfrm>
        </p:spPr>
        <p:txBody>
          <a:bodyPr/>
          <a:lstStyle/>
          <a:p>
            <a:pPr algn="ctr"/>
            <a:r>
              <a:rPr lang="es-MX" b="1" dirty="0">
                <a:solidFill>
                  <a:schemeClr val="tx1"/>
                </a:solidFill>
              </a:rPr>
              <a:t>BASES METODOLÓGICAS</a:t>
            </a:r>
            <a:endParaRPr lang="es-CO" b="1" dirty="0">
              <a:solidFill>
                <a:schemeClr val="tx1"/>
              </a:solidFill>
            </a:endParaRPr>
          </a:p>
        </p:txBody>
      </p:sp>
      <p:pic>
        <p:nvPicPr>
          <p:cNvPr id="1026" name="Picture 2" descr="Tu idea también puede contribuir a los ODS - Te decimos cómo | Blog Explorer">
            <a:extLst>
              <a:ext uri="{FF2B5EF4-FFF2-40B4-BE49-F238E27FC236}">
                <a16:creationId xmlns:a16="http://schemas.microsoft.com/office/drawing/2014/main" id="{654FF653-AB34-426F-B19F-C364E4DA37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15" r="14957"/>
          <a:stretch/>
        </p:blipFill>
        <p:spPr bwMode="auto">
          <a:xfrm>
            <a:off x="272897" y="2433146"/>
            <a:ext cx="3350235" cy="3381448"/>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upo 15">
            <a:extLst>
              <a:ext uri="{FF2B5EF4-FFF2-40B4-BE49-F238E27FC236}">
                <a16:creationId xmlns:a16="http://schemas.microsoft.com/office/drawing/2014/main" id="{C8173B57-3837-4976-BF9E-8A264B8601F5}"/>
              </a:ext>
            </a:extLst>
          </p:cNvPr>
          <p:cNvGrpSpPr/>
          <p:nvPr/>
        </p:nvGrpSpPr>
        <p:grpSpPr>
          <a:xfrm>
            <a:off x="4080244" y="2600525"/>
            <a:ext cx="4346714" cy="3046689"/>
            <a:chOff x="171450" y="104775"/>
            <a:chExt cx="4981575" cy="3543300"/>
          </a:xfrm>
        </p:grpSpPr>
        <p:pic>
          <p:nvPicPr>
            <p:cNvPr id="17" name="Picture 2" descr="Resultado de imagen para iso 26000 materias fundamentales">
              <a:extLst>
                <a:ext uri="{FF2B5EF4-FFF2-40B4-BE49-F238E27FC236}">
                  <a16:creationId xmlns:a16="http://schemas.microsoft.com/office/drawing/2014/main" id="{D9574884-E42A-4A12-A368-43FD46F7D0B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3872" b="76174" l="13993" r="84696">
                          <a14:foregroundMark x1="35220" y1="43553" x2="35220" y2="43553"/>
                          <a14:foregroundMark x1="31604" y1="61321" x2="31604" y2="61321"/>
                          <a14:foregroundMark x1="27673" y1="49528" x2="27673" y2="49528"/>
                          <a14:foregroundMark x1="32233" y1="46069" x2="32233" y2="46069"/>
                          <a14:foregroundMark x1="28302" y1="55503" x2="28302" y2="55503"/>
                          <a14:foregroundMark x1="26572" y1="52987" x2="26572" y2="52987"/>
                          <a14:foregroundMark x1="31918" y1="32233" x2="31918" y2="32233"/>
                          <a14:foregroundMark x1="50943" y1="24528" x2="50943" y2="24528"/>
                          <a14:foregroundMark x1="68239" y1="32233" x2="68239" y2="32233"/>
                          <a14:foregroundMark x1="72956" y1="52516" x2="72956" y2="52516"/>
                          <a14:foregroundMark x1="59277" y1="68239" x2="59277" y2="68239"/>
                          <a14:foregroundMark x1="38522" y1="69182" x2="38522" y2="69182"/>
                          <a14:foregroundMark x1="39780" y1="69340" x2="39780" y2="69340"/>
                          <a14:foregroundMark x1="38679" y1="71384" x2="38679" y2="71384"/>
                          <a14:foregroundMark x1="28616" y1="46698" x2="28616" y2="46698"/>
                          <a14:foregroundMark x1="30189" y1="44969" x2="30189" y2="44969"/>
                        </a14:backgroundRemoval>
                      </a14:imgEffect>
                    </a14:imgLayer>
                  </a14:imgProps>
                </a:ext>
                <a:ext uri="{28A0092B-C50C-407E-A947-70E740481C1C}">
                  <a14:useLocalDpi xmlns:a14="http://schemas.microsoft.com/office/drawing/2010/main" val="0"/>
                </a:ext>
              </a:extLst>
            </a:blip>
            <a:srcRect l="20744" t="20425" r="21266" b="23209"/>
            <a:stretch/>
          </p:blipFill>
          <p:spPr bwMode="auto">
            <a:xfrm>
              <a:off x="1409700" y="590550"/>
              <a:ext cx="2704465" cy="2628900"/>
            </a:xfrm>
            <a:prstGeom prst="rect">
              <a:avLst/>
            </a:prstGeom>
            <a:noFill/>
            <a:ln>
              <a:noFill/>
            </a:ln>
            <a:effectLst/>
            <a:extLst>
              <a:ext uri="{53640926-AAD7-44D8-BBD7-CCE9431645EC}">
                <a14:shadowObscured xmlns:a14="http://schemas.microsoft.com/office/drawing/2010/main"/>
              </a:ext>
            </a:extLst>
          </p:spPr>
        </p:pic>
        <p:sp>
          <p:nvSpPr>
            <p:cNvPr id="18" name="Cuadro de texto 416">
              <a:extLst>
                <a:ext uri="{FF2B5EF4-FFF2-40B4-BE49-F238E27FC236}">
                  <a16:creationId xmlns:a16="http://schemas.microsoft.com/office/drawing/2014/main" id="{532FB110-2B5D-4E38-9FC0-EDEBF66798A0}"/>
                </a:ext>
              </a:extLst>
            </p:cNvPr>
            <p:cNvSpPr txBox="1"/>
            <p:nvPr/>
          </p:nvSpPr>
          <p:spPr>
            <a:xfrm>
              <a:off x="1762125" y="104775"/>
              <a:ext cx="1895475" cy="48577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800"/>
                </a:spcAft>
              </a:pPr>
              <a:r>
                <a:rPr lang="es-CO" sz="1100" b="1" dirty="0">
                  <a:solidFill>
                    <a:srgbClr val="ED7D31"/>
                  </a:solidFill>
                  <a:effectLst/>
                  <a:latin typeface="Arial Narrow" panose="020B0606020202030204" pitchFamily="34" charset="0"/>
                  <a:ea typeface="Times New Roman" panose="02020603050405020304" pitchFamily="18" charset="0"/>
                  <a:cs typeface="Times New Roman" panose="02020603050405020304" pitchFamily="18" charset="0"/>
                </a:rPr>
                <a:t>Participación y desarrollo de la comunidad</a:t>
              </a:r>
              <a:endParaRPr lang="es-CO"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9" name="Cuadro de texto 417">
              <a:extLst>
                <a:ext uri="{FF2B5EF4-FFF2-40B4-BE49-F238E27FC236}">
                  <a16:creationId xmlns:a16="http://schemas.microsoft.com/office/drawing/2014/main" id="{C691DFE1-F25C-4C70-90AF-45667CB5B8C0}"/>
                </a:ext>
              </a:extLst>
            </p:cNvPr>
            <p:cNvSpPr txBox="1"/>
            <p:nvPr/>
          </p:nvSpPr>
          <p:spPr>
            <a:xfrm>
              <a:off x="3829050" y="904875"/>
              <a:ext cx="1323975" cy="48577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800"/>
                </a:spcAft>
              </a:pPr>
              <a:r>
                <a:rPr lang="es-CO" sz="1100" b="1" dirty="0">
                  <a:solidFill>
                    <a:schemeClr val="accent4">
                      <a:lumMod val="75000"/>
                    </a:schemeClr>
                  </a:solidFill>
                  <a:effectLst/>
                  <a:latin typeface="Arial Narrow" panose="020B0606020202030204" pitchFamily="34" charset="0"/>
                  <a:ea typeface="Times New Roman" panose="02020603050405020304" pitchFamily="18" charset="0"/>
                  <a:cs typeface="Times New Roman" panose="02020603050405020304" pitchFamily="18" charset="0"/>
                </a:rPr>
                <a:t>Gobernanza de la organización</a:t>
              </a:r>
              <a:endParaRPr lang="es-CO" sz="14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0" name="Cuadro de texto 418">
              <a:extLst>
                <a:ext uri="{FF2B5EF4-FFF2-40B4-BE49-F238E27FC236}">
                  <a16:creationId xmlns:a16="http://schemas.microsoft.com/office/drawing/2014/main" id="{7C57E357-90FE-4759-A21F-BE800DF143D6}"/>
                </a:ext>
              </a:extLst>
            </p:cNvPr>
            <p:cNvSpPr txBox="1"/>
            <p:nvPr/>
          </p:nvSpPr>
          <p:spPr>
            <a:xfrm>
              <a:off x="4076700" y="1943100"/>
              <a:ext cx="962025" cy="48577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800"/>
                </a:spcAft>
              </a:pPr>
              <a:r>
                <a:rPr lang="es-CO" sz="1100" b="1" dirty="0">
                  <a:solidFill>
                    <a:srgbClr val="44546A"/>
                  </a:solidFill>
                  <a:effectLst/>
                  <a:latin typeface="Arial Narrow" panose="020B0606020202030204" pitchFamily="34" charset="0"/>
                  <a:ea typeface="Times New Roman" panose="02020603050405020304" pitchFamily="18" charset="0"/>
                  <a:cs typeface="Times New Roman" panose="02020603050405020304" pitchFamily="18" charset="0"/>
                </a:rPr>
                <a:t>Derechos humanos</a:t>
              </a:r>
              <a:endParaRPr lang="es-CO"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1" name="Cuadro de texto 419">
              <a:extLst>
                <a:ext uri="{FF2B5EF4-FFF2-40B4-BE49-F238E27FC236}">
                  <a16:creationId xmlns:a16="http://schemas.microsoft.com/office/drawing/2014/main" id="{2E73A2A5-EC30-4782-AB0A-5BCE21F79D15}"/>
                </a:ext>
              </a:extLst>
            </p:cNvPr>
            <p:cNvSpPr txBox="1"/>
            <p:nvPr/>
          </p:nvSpPr>
          <p:spPr>
            <a:xfrm>
              <a:off x="3324225" y="3133725"/>
              <a:ext cx="962025" cy="48577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800"/>
                </a:spcAft>
              </a:pPr>
              <a:r>
                <a:rPr lang="es-CO" sz="1100" b="1" dirty="0">
                  <a:solidFill>
                    <a:srgbClr val="00B0F0"/>
                  </a:solidFill>
                  <a:effectLst/>
                  <a:latin typeface="Arial Narrow" panose="020B0606020202030204" pitchFamily="34" charset="0"/>
                  <a:ea typeface="Times New Roman" panose="02020603050405020304" pitchFamily="18" charset="0"/>
                  <a:cs typeface="Times New Roman" panose="02020603050405020304" pitchFamily="18" charset="0"/>
                </a:rPr>
                <a:t>Prácticas laborales</a:t>
              </a:r>
              <a:endParaRPr lang="es-CO"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2" name="Cuadro de texto 420">
              <a:extLst>
                <a:ext uri="{FF2B5EF4-FFF2-40B4-BE49-F238E27FC236}">
                  <a16:creationId xmlns:a16="http://schemas.microsoft.com/office/drawing/2014/main" id="{F8B10641-C769-40F1-B7B5-9CD9F608F614}"/>
                </a:ext>
              </a:extLst>
            </p:cNvPr>
            <p:cNvSpPr txBox="1"/>
            <p:nvPr/>
          </p:nvSpPr>
          <p:spPr>
            <a:xfrm>
              <a:off x="1276350" y="3162300"/>
              <a:ext cx="962025" cy="48577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800"/>
                </a:spcAft>
              </a:pPr>
              <a:r>
                <a:rPr lang="es-CO" sz="1100" b="1">
                  <a:solidFill>
                    <a:srgbClr val="358B83"/>
                  </a:solidFill>
                  <a:effectLst/>
                  <a:latin typeface="Arial Narrow" panose="020B0606020202030204" pitchFamily="34" charset="0"/>
                  <a:ea typeface="Times New Roman" panose="02020603050405020304" pitchFamily="18" charset="0"/>
                  <a:cs typeface="Times New Roman" panose="02020603050405020304" pitchFamily="18" charset="0"/>
                </a:rPr>
                <a:t>Medio Ambiente</a:t>
              </a:r>
              <a:endParaRPr lang="es-CO" sz="14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3" name="Cuadro de texto 421">
              <a:extLst>
                <a:ext uri="{FF2B5EF4-FFF2-40B4-BE49-F238E27FC236}">
                  <a16:creationId xmlns:a16="http://schemas.microsoft.com/office/drawing/2014/main" id="{D752D85B-7A36-4704-BCC3-7DB5DB98605F}"/>
                </a:ext>
              </a:extLst>
            </p:cNvPr>
            <p:cNvSpPr txBox="1"/>
            <p:nvPr/>
          </p:nvSpPr>
          <p:spPr>
            <a:xfrm>
              <a:off x="171450" y="1952625"/>
              <a:ext cx="1266825" cy="48577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800"/>
                </a:spcAft>
              </a:pPr>
              <a:r>
                <a:rPr lang="es-CO" sz="1100" b="1" dirty="0">
                  <a:solidFill>
                    <a:schemeClr val="bg1">
                      <a:lumMod val="50000"/>
                    </a:schemeClr>
                  </a:solidFill>
                  <a:effectLst/>
                  <a:latin typeface="Arial Narrow" panose="020B0606020202030204" pitchFamily="34" charset="0"/>
                  <a:ea typeface="Times New Roman" panose="02020603050405020304" pitchFamily="18" charset="0"/>
                  <a:cs typeface="Times New Roman" panose="02020603050405020304" pitchFamily="18" charset="0"/>
                </a:rPr>
                <a:t>Prácticas justas de operación</a:t>
              </a:r>
              <a:endParaRPr lang="es-CO" sz="1400" dirty="0">
                <a:solidFill>
                  <a:schemeClr val="bg1">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4" name="Cuadro de texto 422">
              <a:extLst>
                <a:ext uri="{FF2B5EF4-FFF2-40B4-BE49-F238E27FC236}">
                  <a16:creationId xmlns:a16="http://schemas.microsoft.com/office/drawing/2014/main" id="{EDF997EC-7BFD-4353-97EB-7A81042262D6}"/>
                </a:ext>
              </a:extLst>
            </p:cNvPr>
            <p:cNvSpPr txBox="1"/>
            <p:nvPr/>
          </p:nvSpPr>
          <p:spPr>
            <a:xfrm>
              <a:off x="361950" y="895350"/>
              <a:ext cx="1266825" cy="485775"/>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800"/>
                </a:spcAft>
              </a:pPr>
              <a:r>
                <a:rPr lang="es-CO" sz="1100" b="1">
                  <a:solidFill>
                    <a:srgbClr val="70AD47"/>
                  </a:solidFill>
                  <a:effectLst/>
                  <a:latin typeface="Arial Narrow" panose="020B0606020202030204" pitchFamily="34" charset="0"/>
                  <a:ea typeface="Times New Roman" panose="02020603050405020304" pitchFamily="18" charset="0"/>
                  <a:cs typeface="Times New Roman" panose="02020603050405020304" pitchFamily="18" charset="0"/>
                </a:rPr>
                <a:t>Asunto de consumidores</a:t>
              </a:r>
              <a:endParaRPr lang="es-CO" sz="1400">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25" name="Imagen 24" descr="Texto, Logotipo&#10;&#10;Descripción generada automáticamente">
            <a:extLst>
              <a:ext uri="{FF2B5EF4-FFF2-40B4-BE49-F238E27FC236}">
                <a16:creationId xmlns:a16="http://schemas.microsoft.com/office/drawing/2014/main" id="{CFB1A4CD-8528-4B4E-81BD-D2C137A06F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3574" y="2682099"/>
            <a:ext cx="2359803" cy="1110128"/>
          </a:xfrm>
          <a:prstGeom prst="rect">
            <a:avLst/>
          </a:prstGeom>
        </p:spPr>
      </p:pic>
      <p:pic>
        <p:nvPicPr>
          <p:cNvPr id="1028" name="Picture 4" descr="Supersolidaria">
            <a:extLst>
              <a:ext uri="{FF2B5EF4-FFF2-40B4-BE49-F238E27FC236}">
                <a16:creationId xmlns:a16="http://schemas.microsoft.com/office/drawing/2014/main" id="{42570ED9-6C90-4419-98D8-9DD2E1A76C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3574" y="4123870"/>
            <a:ext cx="2479288" cy="111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463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CE4B2F1F-D9C6-44A9-8BE9-225FC03A8070}"/>
              </a:ext>
            </a:extLst>
          </p:cNvPr>
          <p:cNvSpPr>
            <a:spLocks noGrp="1"/>
          </p:cNvSpPr>
          <p:nvPr>
            <p:ph type="title"/>
          </p:nvPr>
        </p:nvSpPr>
        <p:spPr>
          <a:xfrm>
            <a:off x="1241350" y="536440"/>
            <a:ext cx="9552000" cy="756000"/>
          </a:xfrm>
        </p:spPr>
        <p:txBody>
          <a:bodyPr/>
          <a:lstStyle/>
          <a:p>
            <a:pPr algn="ctr"/>
            <a:r>
              <a:rPr lang="de-DE" sz="2800" b="1" dirty="0"/>
              <a:t>Estructura del modelo. </a:t>
            </a:r>
          </a:p>
        </p:txBody>
      </p:sp>
      <p:sp>
        <p:nvSpPr>
          <p:cNvPr id="5" name="Marcador de contenido 2">
            <a:extLst>
              <a:ext uri="{FF2B5EF4-FFF2-40B4-BE49-F238E27FC236}">
                <a16:creationId xmlns:a16="http://schemas.microsoft.com/office/drawing/2014/main" id="{B93EFC64-EF59-43F8-8D96-530B1C96A185}"/>
              </a:ext>
            </a:extLst>
          </p:cNvPr>
          <p:cNvSpPr>
            <a:spLocks noGrp="1"/>
          </p:cNvSpPr>
          <p:nvPr>
            <p:ph idx="1"/>
          </p:nvPr>
        </p:nvSpPr>
        <p:spPr>
          <a:xfrm>
            <a:off x="258417" y="1437198"/>
            <a:ext cx="11675166" cy="4323873"/>
          </a:xfrm>
        </p:spPr>
        <p:txBody>
          <a:bodyPr/>
          <a:lstStyle/>
          <a:p>
            <a:pPr marL="0" indent="0" algn="ctr">
              <a:buNone/>
            </a:pPr>
            <a:r>
              <a:rPr lang="es-ES" b="1" dirty="0"/>
              <a:t>Evaluación a través de indicadores de gestión agrupados en los principios de economía solidaria de acuerdo con ley 454 de 1998:</a:t>
            </a:r>
            <a:endParaRPr lang="es-ES" dirty="0"/>
          </a:p>
          <a:p>
            <a:endParaRPr lang="es-ES" dirty="0">
              <a:solidFill>
                <a:schemeClr val="tx2"/>
              </a:solidFill>
            </a:endParaRPr>
          </a:p>
          <a:p>
            <a:endParaRPr lang="es-ES" dirty="0">
              <a:solidFill>
                <a:schemeClr val="tx2"/>
              </a:solidFill>
            </a:endParaRPr>
          </a:p>
        </p:txBody>
      </p:sp>
      <p:graphicFrame>
        <p:nvGraphicFramePr>
          <p:cNvPr id="6" name="Marcador de contenido 6">
            <a:extLst>
              <a:ext uri="{FF2B5EF4-FFF2-40B4-BE49-F238E27FC236}">
                <a16:creationId xmlns:a16="http://schemas.microsoft.com/office/drawing/2014/main" id="{737632B4-5745-416F-8CE7-BC58D174EBD7}"/>
              </a:ext>
            </a:extLst>
          </p:cNvPr>
          <p:cNvGraphicFramePr>
            <a:graphicFrameLocks/>
          </p:cNvGraphicFramePr>
          <p:nvPr/>
        </p:nvGraphicFramePr>
        <p:xfrm>
          <a:off x="960738" y="2425148"/>
          <a:ext cx="9832612" cy="4737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7848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24C97A-4E0A-4E85-A8A4-BA0F7DAC1BB2}"/>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4900" b="1">
                <a:solidFill>
                  <a:srgbClr val="494A75"/>
                </a:solidFill>
                <a:effectLst>
                  <a:outerShdw blurRad="38100" dist="38100" dir="2700000" algn="tl">
                    <a:srgbClr val="000000">
                      <a:alpha val="43137"/>
                    </a:srgbClr>
                  </a:outerShdw>
                </a:effectLst>
              </a:rPr>
              <a:t>ESTRUCTURA INDICADORES DE GESTIÓN</a:t>
            </a:r>
          </a:p>
        </p:txBody>
      </p:sp>
      <p:pic>
        <p:nvPicPr>
          <p:cNvPr id="1026" name="Picture 2" descr="Indicadores de Gestión: Guía definitiva">
            <a:extLst>
              <a:ext uri="{FF2B5EF4-FFF2-40B4-BE49-F238E27FC236}">
                <a16:creationId xmlns:a16="http://schemas.microsoft.com/office/drawing/2014/main" id="{1EEFB344-EEDC-41AD-AAF0-2BF8997F29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588" r="1" b="6009"/>
          <a:stretch/>
        </p:blipFill>
        <p:spPr bwMode="auto">
          <a:xfrm>
            <a:off x="243840" y="256540"/>
            <a:ext cx="1170432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86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2F6D76FE-F893-4BD5-A8F8-156769A876E2}"/>
              </a:ext>
            </a:extLst>
          </p:cNvPr>
          <p:cNvSpPr txBox="1">
            <a:spLocks/>
          </p:cNvSpPr>
          <p:nvPr/>
        </p:nvSpPr>
        <p:spPr>
          <a:xfrm>
            <a:off x="3750365" y="2714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a:effectLst>
                  <a:outerShdw blurRad="38100" dist="38100" dir="2700000" algn="tl">
                    <a:srgbClr val="000000">
                      <a:alpha val="43137"/>
                    </a:srgbClr>
                  </a:outerShdw>
                </a:effectLst>
              </a:rPr>
              <a:t>Estructura indicador. </a:t>
            </a:r>
          </a:p>
        </p:txBody>
      </p:sp>
      <p:graphicFrame>
        <p:nvGraphicFramePr>
          <p:cNvPr id="2" name="Tabla 2">
            <a:extLst>
              <a:ext uri="{FF2B5EF4-FFF2-40B4-BE49-F238E27FC236}">
                <a16:creationId xmlns:a16="http://schemas.microsoft.com/office/drawing/2014/main" id="{65052757-962F-4A95-A473-4B940BCD0AA0}"/>
              </a:ext>
            </a:extLst>
          </p:cNvPr>
          <p:cNvGraphicFramePr>
            <a:graphicFrameLocks noGrp="1"/>
          </p:cNvGraphicFramePr>
          <p:nvPr/>
        </p:nvGraphicFramePr>
        <p:xfrm>
          <a:off x="596348" y="2361376"/>
          <a:ext cx="10628244" cy="3333211"/>
        </p:xfrm>
        <a:graphic>
          <a:graphicData uri="http://schemas.openxmlformats.org/drawingml/2006/table">
            <a:tbl>
              <a:tblPr firstRow="1" bandRow="1">
                <a:tableStyleId>{5C22544A-7EE6-4342-B048-85BDC9FD1C3A}</a:tableStyleId>
              </a:tblPr>
              <a:tblGrid>
                <a:gridCol w="2657061">
                  <a:extLst>
                    <a:ext uri="{9D8B030D-6E8A-4147-A177-3AD203B41FA5}">
                      <a16:colId xmlns:a16="http://schemas.microsoft.com/office/drawing/2014/main" val="3650911164"/>
                    </a:ext>
                  </a:extLst>
                </a:gridCol>
                <a:gridCol w="2657061">
                  <a:extLst>
                    <a:ext uri="{9D8B030D-6E8A-4147-A177-3AD203B41FA5}">
                      <a16:colId xmlns:a16="http://schemas.microsoft.com/office/drawing/2014/main" val="934909870"/>
                    </a:ext>
                  </a:extLst>
                </a:gridCol>
                <a:gridCol w="2657061">
                  <a:extLst>
                    <a:ext uri="{9D8B030D-6E8A-4147-A177-3AD203B41FA5}">
                      <a16:colId xmlns:a16="http://schemas.microsoft.com/office/drawing/2014/main" val="4177336341"/>
                    </a:ext>
                  </a:extLst>
                </a:gridCol>
                <a:gridCol w="2657061">
                  <a:extLst>
                    <a:ext uri="{9D8B030D-6E8A-4147-A177-3AD203B41FA5}">
                      <a16:colId xmlns:a16="http://schemas.microsoft.com/office/drawing/2014/main" val="3155806077"/>
                    </a:ext>
                  </a:extLst>
                </a:gridCol>
              </a:tblGrid>
              <a:tr h="376946">
                <a:tc>
                  <a:txBody>
                    <a:bodyPr/>
                    <a:lstStyle/>
                    <a:p>
                      <a:pPr algn="ctr">
                        <a:lnSpc>
                          <a:spcPct val="107000"/>
                        </a:lnSpc>
                        <a:spcAft>
                          <a:spcPts val="0"/>
                        </a:spcAft>
                      </a:pPr>
                      <a:r>
                        <a:rPr lang="es-CO" sz="1800" b="1"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NOMBRE INDICADOR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CO" sz="1800" b="1">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DEFINICIÓN DEL INDICADOR</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CO" sz="1800" b="1">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FÓRMULA</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CO" sz="1800" b="1"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PROPÓSITO</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045979363"/>
                  </a:ext>
                </a:extLst>
              </a:tr>
              <a:tr h="2761330">
                <a:tc>
                  <a:txBody>
                    <a:bodyPr/>
                    <a:lstStyle/>
                    <a:p>
                      <a:pPr>
                        <a:lnSpc>
                          <a:spcPct val="107000"/>
                        </a:lnSpc>
                        <a:spcAft>
                          <a:spcPts val="0"/>
                        </a:spcAft>
                      </a:pPr>
                      <a:r>
                        <a:rPr lang="es-CO" sz="18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Equidad de género en órganos de dirección, administración y control</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0"/>
                        </a:spcAft>
                      </a:pPr>
                      <a:r>
                        <a:rPr lang="es-CO" sz="18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Identifica el nivel de inclusión de género en los procesos de participación de la organización solidaria, en los órganos de dirección, administración y control</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0"/>
                        </a:spcAft>
                      </a:pPr>
                      <a:r>
                        <a:rPr lang="es-CO" sz="18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 integrantes femeninos en órganos de dirección, administración y control / total de integrantes en órganos de dirección, administración y control * 100</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0"/>
                        </a:spcAft>
                      </a:pPr>
                      <a:r>
                        <a:rPr lang="es-CO" sz="18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Dimensionar la participación de las mujeres en los cargos de dirección, administración y control, así como la efectividad de la organización solidaria para que las mismas cumplan con efectividad sus funciones.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17646008"/>
                  </a:ext>
                </a:extLst>
              </a:tr>
            </a:tbl>
          </a:graphicData>
        </a:graphic>
      </p:graphicFrame>
      <p:sp>
        <p:nvSpPr>
          <p:cNvPr id="4" name="Rectángulo 3">
            <a:extLst>
              <a:ext uri="{FF2B5EF4-FFF2-40B4-BE49-F238E27FC236}">
                <a16:creationId xmlns:a16="http://schemas.microsoft.com/office/drawing/2014/main" id="{6F9829A8-DB8E-4FE0-BA58-E4E52C4251F7}"/>
              </a:ext>
            </a:extLst>
          </p:cNvPr>
          <p:cNvSpPr/>
          <p:nvPr/>
        </p:nvSpPr>
        <p:spPr>
          <a:xfrm>
            <a:off x="702365" y="1691577"/>
            <a:ext cx="10031896" cy="669799"/>
          </a:xfrm>
          <a:prstGeom prst="rect">
            <a:avLst/>
          </a:prstGeom>
        </p:spPr>
        <p:txBody>
          <a:bodyPr wrap="square">
            <a:spAutoFit/>
          </a:bodyPr>
          <a:lstStyle/>
          <a:p>
            <a:pPr marL="342900" lvl="0" indent="-342900" algn="ctr">
              <a:lnSpc>
                <a:spcPct val="107000"/>
              </a:lnSpc>
              <a:spcAft>
                <a:spcPts val="800"/>
              </a:spcAft>
              <a:buClr>
                <a:srgbClr val="4B4949"/>
              </a:buClr>
              <a:buSzPts val="900"/>
              <a:buFont typeface="Arial" panose="020B0604020202020204" pitchFamily="34" charset="0"/>
              <a:buAutoNum type="arabicPeriod"/>
            </a:pPr>
            <a:r>
              <a:rPr lang="es-CO" b="1" dirty="0">
                <a:latin typeface="Arial Narrow" panose="020B0606020202030204" pitchFamily="34" charset="0"/>
                <a:ea typeface="Calibri" panose="020F0502020204030204" pitchFamily="34" charset="0"/>
                <a:cs typeface="Times New Roman" panose="02020603050405020304" pitchFamily="18" charset="0"/>
              </a:rPr>
              <a:t>PRINCIPIO DE ADMINISTRACIÓN DEMOCRÁTICA, PARTICIPATIVA, AUTOGESTIONARIA Y EMPRENDEDORA</a:t>
            </a:r>
            <a:endParaRPr lang="es-CO"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25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2F6D76FE-F893-4BD5-A8F8-156769A876E2}"/>
              </a:ext>
            </a:extLst>
          </p:cNvPr>
          <p:cNvSpPr txBox="1">
            <a:spLocks/>
          </p:cNvSpPr>
          <p:nvPr/>
        </p:nvSpPr>
        <p:spPr>
          <a:xfrm>
            <a:off x="838200" y="7220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b="1" dirty="0">
                <a:effectLst>
                  <a:outerShdw blurRad="38100" dist="38100" dir="2700000" algn="tl">
                    <a:srgbClr val="000000">
                      <a:alpha val="43137"/>
                    </a:srgbClr>
                  </a:outerShdw>
                </a:effectLst>
              </a:rPr>
              <a:t>Score y Resultados </a:t>
            </a:r>
          </a:p>
        </p:txBody>
      </p:sp>
      <p:pic>
        <p:nvPicPr>
          <p:cNvPr id="7" name="Imagen 6">
            <a:extLst>
              <a:ext uri="{FF2B5EF4-FFF2-40B4-BE49-F238E27FC236}">
                <a16:creationId xmlns:a16="http://schemas.microsoft.com/office/drawing/2014/main" id="{3D8A3B79-8476-4A5A-A2AE-F3B97D5D775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289548"/>
            <a:ext cx="8715798" cy="916076"/>
          </a:xfrm>
          <a:prstGeom prst="rect">
            <a:avLst/>
          </a:prstGeom>
          <a:noFill/>
          <a:ln>
            <a:noFill/>
          </a:ln>
        </p:spPr>
      </p:pic>
      <p:sp>
        <p:nvSpPr>
          <p:cNvPr id="5" name="Rectángulo 4">
            <a:extLst>
              <a:ext uri="{FF2B5EF4-FFF2-40B4-BE49-F238E27FC236}">
                <a16:creationId xmlns:a16="http://schemas.microsoft.com/office/drawing/2014/main" id="{C8EAB99D-F488-4328-932A-D5F64DC29CE6}"/>
              </a:ext>
            </a:extLst>
          </p:cNvPr>
          <p:cNvSpPr/>
          <p:nvPr/>
        </p:nvSpPr>
        <p:spPr>
          <a:xfrm>
            <a:off x="1081299" y="1722141"/>
            <a:ext cx="10515600" cy="1255728"/>
          </a:xfrm>
          <a:prstGeom prst="rect">
            <a:avLst/>
          </a:prstGeom>
        </p:spPr>
        <p:txBody>
          <a:bodyPr wrap="square">
            <a:spAutoFit/>
          </a:bodyPr>
          <a:lstStyle/>
          <a:p>
            <a:pPr algn="just" defTabSz="914400">
              <a:lnSpc>
                <a:spcPct val="90000"/>
              </a:lnSpc>
              <a:spcBef>
                <a:spcPts val="1000"/>
              </a:spcBef>
              <a:spcAft>
                <a:spcPts val="800"/>
              </a:spcAft>
            </a:pPr>
            <a:r>
              <a:rPr lang="es-CO" sz="2800" dirty="0"/>
              <a:t>Cada indicador se mide con el propósito de evaluar si cumple con los estándares establecidos. Al resultado se le aplica el rango parametrizado metodológicamente que contempla tres niveles: </a:t>
            </a:r>
          </a:p>
        </p:txBody>
      </p:sp>
      <p:graphicFrame>
        <p:nvGraphicFramePr>
          <p:cNvPr id="6" name="Tabla 5">
            <a:extLst>
              <a:ext uri="{FF2B5EF4-FFF2-40B4-BE49-F238E27FC236}">
                <a16:creationId xmlns:a16="http://schemas.microsoft.com/office/drawing/2014/main" id="{5C0EAEB3-4896-41D9-B511-E88CE9B553CF}"/>
              </a:ext>
            </a:extLst>
          </p:cNvPr>
          <p:cNvGraphicFramePr>
            <a:graphicFrameLocks noGrp="1"/>
          </p:cNvGraphicFramePr>
          <p:nvPr/>
        </p:nvGraphicFramePr>
        <p:xfrm>
          <a:off x="1217661" y="4205624"/>
          <a:ext cx="9756678" cy="1065205"/>
        </p:xfrm>
        <a:graphic>
          <a:graphicData uri="http://schemas.openxmlformats.org/drawingml/2006/table">
            <a:tbl>
              <a:tblPr firstRow="1" firstCol="1" bandRow="1"/>
              <a:tblGrid>
                <a:gridCol w="1045259">
                  <a:extLst>
                    <a:ext uri="{9D8B030D-6E8A-4147-A177-3AD203B41FA5}">
                      <a16:colId xmlns:a16="http://schemas.microsoft.com/office/drawing/2014/main" val="4063444627"/>
                    </a:ext>
                  </a:extLst>
                </a:gridCol>
                <a:gridCol w="1034080">
                  <a:extLst>
                    <a:ext uri="{9D8B030D-6E8A-4147-A177-3AD203B41FA5}">
                      <a16:colId xmlns:a16="http://schemas.microsoft.com/office/drawing/2014/main" val="3966370181"/>
                    </a:ext>
                  </a:extLst>
                </a:gridCol>
                <a:gridCol w="1006131">
                  <a:extLst>
                    <a:ext uri="{9D8B030D-6E8A-4147-A177-3AD203B41FA5}">
                      <a16:colId xmlns:a16="http://schemas.microsoft.com/office/drawing/2014/main" val="3537820155"/>
                    </a:ext>
                  </a:extLst>
                </a:gridCol>
                <a:gridCol w="1509197">
                  <a:extLst>
                    <a:ext uri="{9D8B030D-6E8A-4147-A177-3AD203B41FA5}">
                      <a16:colId xmlns:a16="http://schemas.microsoft.com/office/drawing/2014/main" val="3093096734"/>
                    </a:ext>
                  </a:extLst>
                </a:gridCol>
                <a:gridCol w="1145871">
                  <a:extLst>
                    <a:ext uri="{9D8B030D-6E8A-4147-A177-3AD203B41FA5}">
                      <a16:colId xmlns:a16="http://schemas.microsoft.com/office/drawing/2014/main" val="3555905958"/>
                    </a:ext>
                  </a:extLst>
                </a:gridCol>
                <a:gridCol w="894339">
                  <a:extLst>
                    <a:ext uri="{9D8B030D-6E8A-4147-A177-3AD203B41FA5}">
                      <a16:colId xmlns:a16="http://schemas.microsoft.com/office/drawing/2014/main" val="414858899"/>
                    </a:ext>
                  </a:extLst>
                </a:gridCol>
                <a:gridCol w="1145871">
                  <a:extLst>
                    <a:ext uri="{9D8B030D-6E8A-4147-A177-3AD203B41FA5}">
                      <a16:colId xmlns:a16="http://schemas.microsoft.com/office/drawing/2014/main" val="3721344105"/>
                    </a:ext>
                  </a:extLst>
                </a:gridCol>
                <a:gridCol w="1145871">
                  <a:extLst>
                    <a:ext uri="{9D8B030D-6E8A-4147-A177-3AD203B41FA5}">
                      <a16:colId xmlns:a16="http://schemas.microsoft.com/office/drawing/2014/main" val="3051432965"/>
                    </a:ext>
                  </a:extLst>
                </a:gridCol>
                <a:gridCol w="830059">
                  <a:extLst>
                    <a:ext uri="{9D8B030D-6E8A-4147-A177-3AD203B41FA5}">
                      <a16:colId xmlns:a16="http://schemas.microsoft.com/office/drawing/2014/main" val="3045950796"/>
                    </a:ext>
                  </a:extLst>
                </a:gridCol>
              </a:tblGrid>
              <a:tr h="716339">
                <a:tc>
                  <a:txBody>
                    <a:bodyPr/>
                    <a:lstStyle/>
                    <a:p>
                      <a:pPr algn="ctr">
                        <a:lnSpc>
                          <a:spcPct val="107000"/>
                        </a:lnSpc>
                        <a:spcAft>
                          <a:spcPts val="0"/>
                        </a:spcAft>
                      </a:pPr>
                      <a:r>
                        <a:rPr lang="es-ES" sz="1200" b="1">
                          <a:effectLst/>
                          <a:latin typeface="Arial Narrow" panose="020B0606020202030204" pitchFamily="34" charset="0"/>
                          <a:ea typeface="Times New Roman" panose="02020603050405020304" pitchFamily="18" charset="0"/>
                          <a:cs typeface="Times New Roman" panose="02020603050405020304" pitchFamily="18" charset="0"/>
                        </a:rPr>
                        <a:t>DESDE</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8DB4E2"/>
                    </a:solidFill>
                  </a:tcPr>
                </a:tc>
                <a:tc>
                  <a:txBody>
                    <a:bodyPr/>
                    <a:lstStyle/>
                    <a:p>
                      <a:pPr algn="ctr">
                        <a:lnSpc>
                          <a:spcPct val="107000"/>
                        </a:lnSpc>
                        <a:spcAft>
                          <a:spcPts val="0"/>
                        </a:spcAft>
                      </a:pPr>
                      <a:r>
                        <a:rPr lang="es-ES" sz="1200" b="1">
                          <a:effectLst/>
                          <a:latin typeface="Arial Narrow" panose="020B0606020202030204" pitchFamily="34" charset="0"/>
                          <a:ea typeface="Times New Roman" panose="02020603050405020304" pitchFamily="18" charset="0"/>
                          <a:cs typeface="Times New Roman" panose="02020603050405020304" pitchFamily="18" charset="0"/>
                        </a:rPr>
                        <a:t>HASTA</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8DB4E2"/>
                    </a:solidFill>
                  </a:tcPr>
                </a:tc>
                <a:tc>
                  <a:txBody>
                    <a:bodyPr/>
                    <a:lstStyle/>
                    <a:p>
                      <a:pPr algn="ctr">
                        <a:lnSpc>
                          <a:spcPct val="107000"/>
                        </a:lnSpc>
                        <a:spcAft>
                          <a:spcPts val="0"/>
                        </a:spcAft>
                      </a:pPr>
                      <a:r>
                        <a:rPr lang="es-ES" sz="1200" b="1">
                          <a:effectLst/>
                          <a:latin typeface="Arial Narrow" panose="020B0606020202030204" pitchFamily="34" charset="0"/>
                          <a:ea typeface="Times New Roman" panose="02020603050405020304" pitchFamily="18" charset="0"/>
                          <a:cs typeface="Times New Roman" panose="02020603050405020304" pitchFamily="18" charset="0"/>
                        </a:rPr>
                        <a:t>SCORE</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8DB4E2"/>
                    </a:solidFill>
                  </a:tcPr>
                </a:tc>
                <a:tc>
                  <a:txBody>
                    <a:bodyPr/>
                    <a:lstStyle/>
                    <a:p>
                      <a:pPr algn="ctr">
                        <a:lnSpc>
                          <a:spcPct val="107000"/>
                        </a:lnSpc>
                        <a:spcAft>
                          <a:spcPts val="0"/>
                        </a:spcAft>
                      </a:pPr>
                      <a:r>
                        <a:rPr lang="es-ES" sz="1200" b="1" dirty="0">
                          <a:effectLst/>
                          <a:latin typeface="Arial Narrow" panose="020B0606020202030204" pitchFamily="34" charset="0"/>
                          <a:ea typeface="Times New Roman" panose="02020603050405020304" pitchFamily="18" charset="0"/>
                          <a:cs typeface="Times New Roman" panose="02020603050405020304" pitchFamily="18" charset="0"/>
                        </a:rPr>
                        <a:t>DESDE</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8DB4E2"/>
                    </a:solidFill>
                  </a:tcPr>
                </a:tc>
                <a:tc>
                  <a:txBody>
                    <a:bodyPr/>
                    <a:lstStyle/>
                    <a:p>
                      <a:pPr algn="ctr">
                        <a:lnSpc>
                          <a:spcPct val="107000"/>
                        </a:lnSpc>
                        <a:spcAft>
                          <a:spcPts val="0"/>
                        </a:spcAft>
                      </a:pPr>
                      <a:r>
                        <a:rPr lang="es-ES" sz="1200" b="1" dirty="0">
                          <a:effectLst/>
                          <a:latin typeface="Arial Narrow" panose="020B0606020202030204" pitchFamily="34" charset="0"/>
                          <a:ea typeface="Times New Roman" panose="02020603050405020304" pitchFamily="18" charset="0"/>
                          <a:cs typeface="Times New Roman" panose="02020603050405020304" pitchFamily="18" charset="0"/>
                        </a:rPr>
                        <a:t>HASTA</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8DB4E2"/>
                    </a:solidFill>
                  </a:tcPr>
                </a:tc>
                <a:tc>
                  <a:txBody>
                    <a:bodyPr/>
                    <a:lstStyle/>
                    <a:p>
                      <a:pPr algn="ctr">
                        <a:lnSpc>
                          <a:spcPct val="107000"/>
                        </a:lnSpc>
                        <a:spcAft>
                          <a:spcPts val="0"/>
                        </a:spcAft>
                      </a:pPr>
                      <a:r>
                        <a:rPr lang="es-ES" sz="1200" b="1">
                          <a:effectLst/>
                          <a:latin typeface="Arial Narrow" panose="020B0606020202030204" pitchFamily="34" charset="0"/>
                          <a:ea typeface="Times New Roman" panose="02020603050405020304" pitchFamily="18" charset="0"/>
                          <a:cs typeface="Times New Roman" panose="02020603050405020304" pitchFamily="18" charset="0"/>
                        </a:rPr>
                        <a:t>SCORE</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8DB4E2"/>
                    </a:solidFill>
                  </a:tcPr>
                </a:tc>
                <a:tc>
                  <a:txBody>
                    <a:bodyPr/>
                    <a:lstStyle/>
                    <a:p>
                      <a:pPr algn="ctr">
                        <a:lnSpc>
                          <a:spcPct val="107000"/>
                        </a:lnSpc>
                        <a:spcAft>
                          <a:spcPts val="0"/>
                        </a:spcAft>
                      </a:pPr>
                      <a:r>
                        <a:rPr lang="es-ES" sz="1200" b="1">
                          <a:effectLst/>
                          <a:latin typeface="Arial Narrow" panose="020B0606020202030204" pitchFamily="34" charset="0"/>
                          <a:ea typeface="Times New Roman" panose="02020603050405020304" pitchFamily="18" charset="0"/>
                          <a:cs typeface="Times New Roman" panose="02020603050405020304" pitchFamily="18" charset="0"/>
                        </a:rPr>
                        <a:t>DESDE</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8DB4E2"/>
                    </a:solidFill>
                  </a:tcPr>
                </a:tc>
                <a:tc>
                  <a:txBody>
                    <a:bodyPr/>
                    <a:lstStyle/>
                    <a:p>
                      <a:pPr algn="ctr">
                        <a:lnSpc>
                          <a:spcPct val="107000"/>
                        </a:lnSpc>
                        <a:spcAft>
                          <a:spcPts val="0"/>
                        </a:spcAft>
                      </a:pPr>
                      <a:r>
                        <a:rPr lang="es-ES" sz="1200" b="1">
                          <a:effectLst/>
                          <a:latin typeface="Arial Narrow" panose="020B0606020202030204" pitchFamily="34" charset="0"/>
                          <a:ea typeface="Times New Roman" panose="02020603050405020304" pitchFamily="18" charset="0"/>
                          <a:cs typeface="Times New Roman" panose="02020603050405020304" pitchFamily="18" charset="0"/>
                        </a:rPr>
                        <a:t>HASTA</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8DB4E2"/>
                    </a:solidFill>
                  </a:tcPr>
                </a:tc>
                <a:tc>
                  <a:txBody>
                    <a:bodyPr/>
                    <a:lstStyle/>
                    <a:p>
                      <a:pPr algn="ctr">
                        <a:lnSpc>
                          <a:spcPct val="107000"/>
                        </a:lnSpc>
                        <a:spcAft>
                          <a:spcPts val="0"/>
                        </a:spcAft>
                      </a:pPr>
                      <a:r>
                        <a:rPr lang="es-ES" sz="1200" b="1">
                          <a:effectLst/>
                          <a:latin typeface="Arial Narrow" panose="020B0606020202030204" pitchFamily="34" charset="0"/>
                          <a:ea typeface="Times New Roman" panose="02020603050405020304" pitchFamily="18" charset="0"/>
                          <a:cs typeface="Times New Roman" panose="02020603050405020304" pitchFamily="18" charset="0"/>
                        </a:rPr>
                        <a:t>SCORE</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015879945"/>
                  </a:ext>
                </a:extLst>
              </a:tr>
              <a:tr h="348866">
                <a:tc>
                  <a:txBody>
                    <a:bodyPr/>
                    <a:lstStyle/>
                    <a:p>
                      <a:pPr algn="ctr">
                        <a:lnSpc>
                          <a:spcPct val="107000"/>
                        </a:lnSpc>
                        <a:spcAft>
                          <a:spcPts val="0"/>
                        </a:spcAft>
                      </a:pPr>
                      <a:r>
                        <a:rPr lang="es-ES" sz="1200">
                          <a:effectLst/>
                          <a:latin typeface="Arial Narrow" panose="020B0606020202030204" pitchFamily="34" charset="0"/>
                          <a:ea typeface="Times New Roman" panose="02020603050405020304" pitchFamily="18" charset="0"/>
                          <a:cs typeface="Times New Roman" panose="02020603050405020304" pitchFamily="18" charset="0"/>
                        </a:rPr>
                        <a:t>&lt;=</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07000"/>
                        </a:lnSpc>
                        <a:spcAft>
                          <a:spcPts val="0"/>
                        </a:spcAft>
                      </a:pPr>
                      <a:r>
                        <a:rPr lang="es-ES" sz="1200">
                          <a:effectLst/>
                          <a:latin typeface="Arial Narrow" panose="020B0606020202030204" pitchFamily="34" charset="0"/>
                          <a:ea typeface="Times New Roman" panose="02020603050405020304" pitchFamily="18" charset="0"/>
                          <a:cs typeface="Times New Roman" panose="02020603050405020304" pitchFamily="18" charset="0"/>
                        </a:rPr>
                        <a:t>20,00%</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07000"/>
                        </a:lnSpc>
                        <a:spcAft>
                          <a:spcPts val="0"/>
                        </a:spcAft>
                      </a:pPr>
                      <a:r>
                        <a:rPr lang="es-ES" sz="1200">
                          <a:solidFill>
                            <a:srgbClr val="FF0000"/>
                          </a:solidFill>
                          <a:effectLst/>
                          <a:latin typeface="Arial Narrow" panose="020B0606020202030204" pitchFamily="34" charset="0"/>
                          <a:ea typeface="Times New Roman" panose="02020603050405020304" pitchFamily="18" charset="0"/>
                          <a:cs typeface="Times New Roman" panose="02020603050405020304" pitchFamily="18" charset="0"/>
                        </a:rPr>
                        <a:t>1</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0000"/>
                    </a:solidFill>
                  </a:tcPr>
                </a:tc>
                <a:tc>
                  <a:txBody>
                    <a:bodyPr/>
                    <a:lstStyle/>
                    <a:p>
                      <a:pPr algn="ctr">
                        <a:lnSpc>
                          <a:spcPct val="107000"/>
                        </a:lnSpc>
                        <a:spcAft>
                          <a:spcPts val="0"/>
                        </a:spcAft>
                      </a:pPr>
                      <a:r>
                        <a:rPr lang="es-ES" sz="1200" dirty="0">
                          <a:effectLst/>
                          <a:latin typeface="Arial Narrow" panose="020B0606020202030204" pitchFamily="34" charset="0"/>
                          <a:ea typeface="Times New Roman" panose="02020603050405020304" pitchFamily="18" charset="0"/>
                          <a:cs typeface="Times New Roman" panose="02020603050405020304" pitchFamily="18" charset="0"/>
                        </a:rPr>
                        <a:t>&gt; 20 %</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07000"/>
                        </a:lnSpc>
                        <a:spcAft>
                          <a:spcPts val="0"/>
                        </a:spcAft>
                      </a:pPr>
                      <a:r>
                        <a:rPr lang="es-ES" sz="1200" dirty="0">
                          <a:effectLst/>
                          <a:latin typeface="Arial Narrow" panose="020B0606020202030204" pitchFamily="34" charset="0"/>
                          <a:ea typeface="Times New Roman" panose="02020603050405020304" pitchFamily="18" charset="0"/>
                          <a:cs typeface="Times New Roman" panose="02020603050405020304" pitchFamily="18" charset="0"/>
                        </a:rPr>
                        <a:t>&lt; 30 %</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07000"/>
                        </a:lnSpc>
                        <a:spcAft>
                          <a:spcPts val="0"/>
                        </a:spcAft>
                      </a:pPr>
                      <a:r>
                        <a:rPr lang="es-ES" sz="1200">
                          <a:solidFill>
                            <a:srgbClr val="FFFF00"/>
                          </a:solidFill>
                          <a:effectLst/>
                          <a:latin typeface="Arial Narrow" panose="020B0606020202030204" pitchFamily="34" charset="0"/>
                          <a:ea typeface="Times New Roman" panose="02020603050405020304" pitchFamily="18" charset="0"/>
                          <a:cs typeface="Times New Roman" panose="02020603050405020304" pitchFamily="18" charset="0"/>
                        </a:rPr>
                        <a:t>2</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00"/>
                    </a:solidFill>
                  </a:tcPr>
                </a:tc>
                <a:tc>
                  <a:txBody>
                    <a:bodyPr/>
                    <a:lstStyle/>
                    <a:p>
                      <a:pPr algn="ctr">
                        <a:lnSpc>
                          <a:spcPct val="107000"/>
                        </a:lnSpc>
                        <a:spcAft>
                          <a:spcPts val="0"/>
                        </a:spcAft>
                      </a:pPr>
                      <a:r>
                        <a:rPr lang="es-ES" sz="1200" dirty="0">
                          <a:effectLst/>
                          <a:latin typeface="Arial Narrow" panose="020B0606020202030204" pitchFamily="34" charset="0"/>
                          <a:ea typeface="Times New Roman" panose="02020603050405020304" pitchFamily="18" charset="0"/>
                          <a:cs typeface="Times New Roman" panose="02020603050405020304" pitchFamily="18" charset="0"/>
                        </a:rPr>
                        <a:t>&gt;=</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07000"/>
                        </a:lnSpc>
                        <a:spcAft>
                          <a:spcPts val="0"/>
                        </a:spcAft>
                      </a:pPr>
                      <a:r>
                        <a:rPr lang="es-ES" sz="1200">
                          <a:effectLst/>
                          <a:latin typeface="Arial Narrow" panose="020B0606020202030204" pitchFamily="34" charset="0"/>
                          <a:ea typeface="Times New Roman" panose="02020603050405020304" pitchFamily="18" charset="0"/>
                          <a:cs typeface="Times New Roman" panose="02020603050405020304" pitchFamily="18" charset="0"/>
                        </a:rPr>
                        <a:t>30,00%</a:t>
                      </a:r>
                      <a:endParaRPr lang="es-ES" sz="12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lnSpc>
                          <a:spcPct val="107000"/>
                        </a:lnSpc>
                        <a:spcAft>
                          <a:spcPts val="0"/>
                        </a:spcAft>
                      </a:pPr>
                      <a:r>
                        <a:rPr lang="es-ES" sz="1200" dirty="0">
                          <a:solidFill>
                            <a:srgbClr val="92D050"/>
                          </a:solidFill>
                          <a:effectLst/>
                          <a:latin typeface="Arial Narrow" panose="020B0606020202030204" pitchFamily="34" charset="0"/>
                          <a:ea typeface="Times New Roman" panose="02020603050405020304" pitchFamily="18" charset="0"/>
                          <a:cs typeface="Times New Roman" panose="02020603050405020304" pitchFamily="18" charset="0"/>
                        </a:rPr>
                        <a:t>3</a:t>
                      </a:r>
                      <a:endParaRPr lang="es-E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extLst>
                  <a:ext uri="{0D108BD9-81ED-4DB2-BD59-A6C34878D82A}">
                    <a16:rowId xmlns:a16="http://schemas.microsoft.com/office/drawing/2014/main" val="455438672"/>
                  </a:ext>
                </a:extLst>
              </a:tr>
            </a:tbl>
          </a:graphicData>
        </a:graphic>
      </p:graphicFrame>
    </p:spTree>
    <p:extLst>
      <p:ext uri="{BB962C8B-B14F-4D97-AF65-F5344CB8AC3E}">
        <p14:creationId xmlns:p14="http://schemas.microsoft.com/office/powerpoint/2010/main" val="894731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3366DEBD-18BE-4FA2-81FD-D89D9D1EA0A4}"/>
              </a:ext>
            </a:extLst>
          </p:cNvPr>
          <p:cNvGrpSpPr/>
          <p:nvPr/>
        </p:nvGrpSpPr>
        <p:grpSpPr>
          <a:xfrm>
            <a:off x="172435" y="714615"/>
            <a:ext cx="11685084" cy="1591310"/>
            <a:chOff x="1" y="0"/>
            <a:chExt cx="9028707" cy="1591705"/>
          </a:xfrm>
        </p:grpSpPr>
        <p:sp>
          <p:nvSpPr>
            <p:cNvPr id="6" name="Cuadro de texto 2">
              <a:extLst>
                <a:ext uri="{FF2B5EF4-FFF2-40B4-BE49-F238E27FC236}">
                  <a16:creationId xmlns:a16="http://schemas.microsoft.com/office/drawing/2014/main" id="{4AA3343A-9987-4C52-8FD9-094DDA3A1357}"/>
                </a:ext>
              </a:extLst>
            </p:cNvPr>
            <p:cNvSpPr txBox="1">
              <a:spLocks noChangeArrowheads="1"/>
            </p:cNvSpPr>
            <p:nvPr/>
          </p:nvSpPr>
          <p:spPr bwMode="auto">
            <a:xfrm>
              <a:off x="614856" y="126125"/>
              <a:ext cx="8413852" cy="14655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800"/>
                </a:spcAft>
              </a:pPr>
              <a:r>
                <a:rPr lang="es-MX" sz="1800" dirty="0">
                  <a:effectLst/>
                  <a:latin typeface="Tahoma" panose="020B0604030504040204" pitchFamily="34" charset="0"/>
                  <a:ea typeface="Times New Roman" panose="02020603050405020304" pitchFamily="18" charset="0"/>
                  <a:cs typeface="Times New Roman" panose="02020603050405020304" pitchFamily="18" charset="0"/>
                </a:rPr>
                <a:t>PRIMER PRINCIPIO:</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s-MX" sz="1800" b="1" dirty="0">
                  <a:effectLst/>
                  <a:latin typeface="Tahoma" panose="020B0604030504040204" pitchFamily="34" charset="0"/>
                  <a:ea typeface="Times New Roman" panose="02020603050405020304" pitchFamily="18" charset="0"/>
                  <a:cs typeface="Times New Roman" panose="02020603050405020304" pitchFamily="18" charset="0"/>
                </a:rPr>
                <a:t>ADMINISTRACIÓN DEMOCRÁTICA, PARTICIPATIVA, AUTOGESTIONARIA Y EMPRENDEDORA</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Cuadro de texto 6946">
              <a:extLst>
                <a:ext uri="{FF2B5EF4-FFF2-40B4-BE49-F238E27FC236}">
                  <a16:creationId xmlns:a16="http://schemas.microsoft.com/office/drawing/2014/main" id="{D43B2808-00C7-411F-846F-A995450F9602}"/>
                </a:ext>
              </a:extLst>
            </p:cNvPr>
            <p:cNvSpPr txBox="1">
              <a:spLocks noChangeArrowheads="1"/>
            </p:cNvSpPr>
            <p:nvPr/>
          </p:nvSpPr>
          <p:spPr bwMode="auto">
            <a:xfrm>
              <a:off x="1" y="0"/>
              <a:ext cx="725214" cy="156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4665"/>
                </a:lnSpc>
                <a:spcAft>
                  <a:spcPts val="800"/>
                </a:spcAft>
              </a:pPr>
              <a:r>
                <a:rPr lang="es-MX" sz="13500" dirty="0">
                  <a:effectLst/>
                  <a:latin typeface="Arial Narrow" panose="020B0606020202030204" pitchFamily="34" charset="0"/>
                  <a:ea typeface="Times New Roman" panose="02020603050405020304" pitchFamily="18" charset="0"/>
                  <a:cs typeface="Times New Roman" panose="02020603050405020304" pitchFamily="18" charset="0"/>
                </a:rPr>
                <a:t>1.</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graphicFrame>
        <p:nvGraphicFramePr>
          <p:cNvPr id="44" name="Tabla 43">
            <a:extLst>
              <a:ext uri="{FF2B5EF4-FFF2-40B4-BE49-F238E27FC236}">
                <a16:creationId xmlns:a16="http://schemas.microsoft.com/office/drawing/2014/main" id="{2A8CC2CF-BB53-4F8D-8929-844C3ACEE848}"/>
              </a:ext>
            </a:extLst>
          </p:cNvPr>
          <p:cNvGraphicFramePr>
            <a:graphicFrameLocks noGrp="1"/>
          </p:cNvGraphicFramePr>
          <p:nvPr>
            <p:extLst>
              <p:ext uri="{D42A27DB-BD31-4B8C-83A1-F6EECF244321}">
                <p14:modId xmlns:p14="http://schemas.microsoft.com/office/powerpoint/2010/main" val="928337483"/>
              </p:ext>
            </p:extLst>
          </p:nvPr>
        </p:nvGraphicFramePr>
        <p:xfrm>
          <a:off x="901298" y="1969516"/>
          <a:ext cx="5314121" cy="3776523"/>
        </p:xfrm>
        <a:graphic>
          <a:graphicData uri="http://schemas.openxmlformats.org/drawingml/2006/table">
            <a:tbl>
              <a:tblPr/>
              <a:tblGrid>
                <a:gridCol w="3462511">
                  <a:extLst>
                    <a:ext uri="{9D8B030D-6E8A-4147-A177-3AD203B41FA5}">
                      <a16:colId xmlns:a16="http://schemas.microsoft.com/office/drawing/2014/main" val="2668435990"/>
                    </a:ext>
                  </a:extLst>
                </a:gridCol>
                <a:gridCol w="1036902">
                  <a:extLst>
                    <a:ext uri="{9D8B030D-6E8A-4147-A177-3AD203B41FA5}">
                      <a16:colId xmlns:a16="http://schemas.microsoft.com/office/drawing/2014/main" val="3853875042"/>
                    </a:ext>
                  </a:extLst>
                </a:gridCol>
                <a:gridCol w="814708">
                  <a:extLst>
                    <a:ext uri="{9D8B030D-6E8A-4147-A177-3AD203B41FA5}">
                      <a16:colId xmlns:a16="http://schemas.microsoft.com/office/drawing/2014/main" val="1028063648"/>
                    </a:ext>
                  </a:extLst>
                </a:gridCol>
              </a:tblGrid>
              <a:tr h="444163">
                <a:tc>
                  <a:txBody>
                    <a:bodyPr/>
                    <a:lstStyle/>
                    <a:p>
                      <a:pPr algn="ctr" fontAlgn="ctr"/>
                      <a:r>
                        <a:rPr lang="es-CO" sz="1400" b="1" i="0" u="none" strike="noStrike" dirty="0">
                          <a:solidFill>
                            <a:srgbClr val="FFFFFF"/>
                          </a:solidFill>
                          <a:effectLst/>
                          <a:latin typeface="Arial Narrow" panose="020B0606020202030204" pitchFamily="34" charset="0"/>
                        </a:rPr>
                        <a:t>NOMBRE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tc>
                  <a:txBody>
                    <a:bodyPr/>
                    <a:lstStyle/>
                    <a:p>
                      <a:pPr algn="ctr" fontAlgn="ctr"/>
                      <a:r>
                        <a:rPr lang="es-CO" sz="1400" b="1" i="0" u="none" strike="noStrike" dirty="0">
                          <a:solidFill>
                            <a:srgbClr val="FFFFFF"/>
                          </a:solidFill>
                          <a:effectLst/>
                          <a:latin typeface="Arial Narrow" panose="020B0606020202030204" pitchFamily="34" charset="0"/>
                        </a:rPr>
                        <a:t>INDICADORES DIC 2020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tc>
                  <a:txBody>
                    <a:bodyPr/>
                    <a:lstStyle/>
                    <a:p>
                      <a:pPr algn="ctr" fontAlgn="ctr"/>
                      <a:r>
                        <a:rPr lang="es-CO" sz="1400" b="1" i="0" u="none" strike="noStrike" dirty="0">
                          <a:solidFill>
                            <a:srgbClr val="FFFFFF"/>
                          </a:solidFill>
                          <a:effectLst/>
                          <a:latin typeface="Arial Narrow" panose="020B0606020202030204" pitchFamily="34" charset="0"/>
                        </a:rPr>
                        <a:t>SCORE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extLst>
                  <a:ext uri="{0D108BD9-81ED-4DB2-BD59-A6C34878D82A}">
                    <a16:rowId xmlns:a16="http://schemas.microsoft.com/office/drawing/2014/main" val="4075333404"/>
                  </a:ext>
                </a:extLst>
              </a:tr>
              <a:tr h="410440">
                <a:tc>
                  <a:txBody>
                    <a:bodyPr/>
                    <a:lstStyle/>
                    <a:p>
                      <a:pPr algn="l" fontAlgn="ctr"/>
                      <a:r>
                        <a:rPr lang="es-CO" sz="1400" b="0" i="0" u="none" strike="noStrike" dirty="0">
                          <a:solidFill>
                            <a:srgbClr val="000000"/>
                          </a:solidFill>
                          <a:effectLst/>
                          <a:latin typeface="Arial Narrow" panose="020B0606020202030204" pitchFamily="34" charset="0"/>
                        </a:rPr>
                        <a:t>Asociados activos</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80%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92D050"/>
                          </a:solidFill>
                          <a:effectLst/>
                          <a:latin typeface="Arial Narrow" panose="020B0606020202030204" pitchFamily="34" charset="0"/>
                        </a:rPr>
                        <a:t>VERDE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D050"/>
                    </a:solidFill>
                  </a:tcPr>
                </a:tc>
                <a:extLst>
                  <a:ext uri="{0D108BD9-81ED-4DB2-BD59-A6C34878D82A}">
                    <a16:rowId xmlns:a16="http://schemas.microsoft.com/office/drawing/2014/main" val="1551939316"/>
                  </a:ext>
                </a:extLst>
              </a:tr>
              <a:tr h="410440">
                <a:tc>
                  <a:txBody>
                    <a:bodyPr/>
                    <a:lstStyle/>
                    <a:p>
                      <a:pPr algn="l" fontAlgn="ctr"/>
                      <a:r>
                        <a:rPr lang="es-CO" sz="1400" b="0" i="0" u="none" strike="noStrike" dirty="0">
                          <a:solidFill>
                            <a:srgbClr val="000000"/>
                          </a:solidFill>
                          <a:effectLst/>
                          <a:latin typeface="Arial Narrow" panose="020B0606020202030204" pitchFamily="34" charset="0"/>
                        </a:rPr>
                        <a:t>Participación democrática delegados</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30%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92D050"/>
                          </a:solidFill>
                          <a:effectLst/>
                          <a:latin typeface="Arial Narrow" panose="020B0606020202030204" pitchFamily="34" charset="0"/>
                        </a:rPr>
                        <a:t>VERDE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92D050"/>
                    </a:solidFill>
                  </a:tcPr>
                </a:tc>
                <a:extLst>
                  <a:ext uri="{0D108BD9-81ED-4DB2-BD59-A6C34878D82A}">
                    <a16:rowId xmlns:a16="http://schemas.microsoft.com/office/drawing/2014/main" val="2902861064"/>
                  </a:ext>
                </a:extLst>
              </a:tr>
              <a:tr h="410440">
                <a:tc>
                  <a:txBody>
                    <a:bodyPr/>
                    <a:lstStyle/>
                    <a:p>
                      <a:pPr algn="l" fontAlgn="ctr"/>
                      <a:r>
                        <a:rPr lang="es-CO" sz="1400" b="0" i="0" u="none" strike="noStrike" dirty="0">
                          <a:solidFill>
                            <a:srgbClr val="000000"/>
                          </a:solidFill>
                          <a:effectLst/>
                          <a:latin typeface="Arial Narrow" panose="020B0606020202030204" pitchFamily="34" charset="0"/>
                        </a:rPr>
                        <a:t>Diversidad democrática</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22%</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FFFF00"/>
                          </a:solidFill>
                          <a:effectLst/>
                          <a:latin typeface="Arial Narrow" panose="020B0606020202030204" pitchFamily="34" charset="0"/>
                        </a:rPr>
                        <a:t>AMARILLO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00"/>
                    </a:solidFill>
                  </a:tcPr>
                </a:tc>
                <a:extLst>
                  <a:ext uri="{0D108BD9-81ED-4DB2-BD59-A6C34878D82A}">
                    <a16:rowId xmlns:a16="http://schemas.microsoft.com/office/drawing/2014/main" val="3705329775"/>
                  </a:ext>
                </a:extLst>
              </a:tr>
              <a:tr h="410440">
                <a:tc>
                  <a:txBody>
                    <a:bodyPr/>
                    <a:lstStyle/>
                    <a:p>
                      <a:pPr algn="l" fontAlgn="ctr"/>
                      <a:r>
                        <a:rPr lang="es-MX" sz="1400" b="0" i="0" u="none" strike="noStrike" dirty="0">
                          <a:solidFill>
                            <a:srgbClr val="000000"/>
                          </a:solidFill>
                          <a:effectLst/>
                          <a:latin typeface="Arial Narrow" panose="020B0606020202030204" pitchFamily="34" charset="0"/>
                        </a:rPr>
                        <a:t>Diversidad de participantes en órganos de dirección, administración y control</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24%</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FFFF00"/>
                          </a:solidFill>
                          <a:effectLst/>
                          <a:latin typeface="Arial Narrow" panose="020B0606020202030204" pitchFamily="34" charset="0"/>
                        </a:rPr>
                        <a:t>AMARILLO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00"/>
                    </a:solidFill>
                  </a:tcPr>
                </a:tc>
                <a:extLst>
                  <a:ext uri="{0D108BD9-81ED-4DB2-BD59-A6C34878D82A}">
                    <a16:rowId xmlns:a16="http://schemas.microsoft.com/office/drawing/2014/main" val="575917685"/>
                  </a:ext>
                </a:extLst>
              </a:tr>
              <a:tr h="410440">
                <a:tc>
                  <a:txBody>
                    <a:bodyPr/>
                    <a:lstStyle/>
                    <a:p>
                      <a:pPr algn="l" fontAlgn="ctr"/>
                      <a:r>
                        <a:rPr lang="es-MX" sz="1400" b="0" i="0" u="none" strike="noStrike" dirty="0">
                          <a:solidFill>
                            <a:srgbClr val="000000"/>
                          </a:solidFill>
                          <a:effectLst/>
                          <a:latin typeface="Arial Narrow" panose="020B0606020202030204" pitchFamily="34" charset="0"/>
                        </a:rPr>
                        <a:t>Equidad de género en asamblea</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45%</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FFFF00"/>
                          </a:solidFill>
                          <a:effectLst/>
                          <a:latin typeface="Arial Narrow" panose="020B0606020202030204" pitchFamily="34" charset="0"/>
                        </a:rPr>
                        <a:t>AMARILLO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00"/>
                    </a:solidFill>
                  </a:tcPr>
                </a:tc>
                <a:extLst>
                  <a:ext uri="{0D108BD9-81ED-4DB2-BD59-A6C34878D82A}">
                    <a16:rowId xmlns:a16="http://schemas.microsoft.com/office/drawing/2014/main" val="1140963414"/>
                  </a:ext>
                </a:extLst>
              </a:tr>
              <a:tr h="410440">
                <a:tc>
                  <a:txBody>
                    <a:bodyPr/>
                    <a:lstStyle/>
                    <a:p>
                      <a:pPr algn="l" fontAlgn="ctr"/>
                      <a:r>
                        <a:rPr lang="es-MX" sz="1400" b="0" i="0" u="none" strike="noStrike" dirty="0">
                          <a:solidFill>
                            <a:srgbClr val="000000"/>
                          </a:solidFill>
                          <a:effectLst/>
                          <a:latin typeface="Arial Narrow" panose="020B0606020202030204" pitchFamily="34" charset="0"/>
                        </a:rPr>
                        <a:t>Equidad de género en órganos de dirección, administración y control</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42%</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FFFF00"/>
                          </a:solidFill>
                          <a:effectLst/>
                          <a:latin typeface="Arial Narrow" panose="020B0606020202030204" pitchFamily="34" charset="0"/>
                        </a:rPr>
                        <a:t>AMARILLO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00"/>
                    </a:solidFill>
                  </a:tcPr>
                </a:tc>
                <a:extLst>
                  <a:ext uri="{0D108BD9-81ED-4DB2-BD59-A6C34878D82A}">
                    <a16:rowId xmlns:a16="http://schemas.microsoft.com/office/drawing/2014/main" val="1084929792"/>
                  </a:ext>
                </a:extLst>
              </a:tr>
              <a:tr h="410440">
                <a:tc>
                  <a:txBody>
                    <a:bodyPr/>
                    <a:lstStyle/>
                    <a:p>
                      <a:pPr algn="l" fontAlgn="ctr"/>
                      <a:r>
                        <a:rPr lang="es-CO" sz="1400" b="0" i="0" u="none" strike="noStrike">
                          <a:solidFill>
                            <a:srgbClr val="000000"/>
                          </a:solidFill>
                          <a:effectLst/>
                          <a:latin typeface="Arial Narrow" panose="020B0606020202030204" pitchFamily="34" charset="0"/>
                        </a:rPr>
                        <a:t>Población joven en asamblea</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10%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C00000"/>
                          </a:solidFill>
                          <a:effectLst/>
                          <a:latin typeface="Arial Narrow" panose="020B0606020202030204" pitchFamily="34" charset="0"/>
                        </a:rPr>
                        <a:t>ROJO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C00000"/>
                    </a:solidFill>
                  </a:tcPr>
                </a:tc>
                <a:extLst>
                  <a:ext uri="{0D108BD9-81ED-4DB2-BD59-A6C34878D82A}">
                    <a16:rowId xmlns:a16="http://schemas.microsoft.com/office/drawing/2014/main" val="2765726250"/>
                  </a:ext>
                </a:extLst>
              </a:tr>
              <a:tr h="410440">
                <a:tc>
                  <a:txBody>
                    <a:bodyPr/>
                    <a:lstStyle/>
                    <a:p>
                      <a:pPr algn="l" fontAlgn="ctr"/>
                      <a:r>
                        <a:rPr lang="es-MX" sz="1400" b="0" i="0" u="none" strike="noStrike">
                          <a:solidFill>
                            <a:srgbClr val="000000"/>
                          </a:solidFill>
                          <a:effectLst/>
                          <a:latin typeface="Arial Narrow" panose="020B0606020202030204" pitchFamily="34" charset="0"/>
                        </a:rPr>
                        <a:t>Población joven en órganos de dirección, administración y control</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14%</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C00000"/>
                          </a:solidFill>
                          <a:effectLst/>
                          <a:latin typeface="Arial Narrow" panose="020B0606020202030204" pitchFamily="34" charset="0"/>
                        </a:rPr>
                        <a:t>ROJO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C00000"/>
                    </a:solidFill>
                  </a:tcPr>
                </a:tc>
                <a:extLst>
                  <a:ext uri="{0D108BD9-81ED-4DB2-BD59-A6C34878D82A}">
                    <a16:rowId xmlns:a16="http://schemas.microsoft.com/office/drawing/2014/main" val="1199750102"/>
                  </a:ext>
                </a:extLst>
              </a:tr>
            </a:tbl>
          </a:graphicData>
        </a:graphic>
      </p:graphicFrame>
      <p:sp>
        <p:nvSpPr>
          <p:cNvPr id="55" name="Flecha: curvada hacia arriba 54">
            <a:extLst>
              <a:ext uri="{FF2B5EF4-FFF2-40B4-BE49-F238E27FC236}">
                <a16:creationId xmlns:a16="http://schemas.microsoft.com/office/drawing/2014/main" id="{424081AC-6C9B-4AA3-9CDE-B373B9D7AD5C}"/>
              </a:ext>
            </a:extLst>
          </p:cNvPr>
          <p:cNvSpPr/>
          <p:nvPr/>
        </p:nvSpPr>
        <p:spPr>
          <a:xfrm>
            <a:off x="6314408" y="2432019"/>
            <a:ext cx="1127820" cy="518504"/>
          </a:xfrm>
          <a:prstGeom prst="curvedUpArrow">
            <a:avLst>
              <a:gd name="adj1" fmla="val 25000"/>
              <a:gd name="adj2" fmla="val 50000"/>
              <a:gd name="adj3" fmla="val 4502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tx1"/>
              </a:solidFill>
            </a:endParaRPr>
          </a:p>
        </p:txBody>
      </p:sp>
      <p:sp>
        <p:nvSpPr>
          <p:cNvPr id="56" name="Cerrar llave 55">
            <a:extLst>
              <a:ext uri="{FF2B5EF4-FFF2-40B4-BE49-F238E27FC236}">
                <a16:creationId xmlns:a16="http://schemas.microsoft.com/office/drawing/2014/main" id="{E4F09A0E-5592-436E-8679-C97622309305}"/>
              </a:ext>
            </a:extLst>
          </p:cNvPr>
          <p:cNvSpPr/>
          <p:nvPr/>
        </p:nvSpPr>
        <p:spPr>
          <a:xfrm>
            <a:off x="6618161" y="3335090"/>
            <a:ext cx="393684" cy="1479475"/>
          </a:xfrm>
          <a:prstGeom prst="rightBrace">
            <a:avLst/>
          </a:prstGeom>
          <a:ln w="57150"/>
        </p:spPr>
        <p:style>
          <a:lnRef idx="2">
            <a:schemeClr val="accent4"/>
          </a:lnRef>
          <a:fillRef idx="0">
            <a:schemeClr val="accent4"/>
          </a:fillRef>
          <a:effectRef idx="1">
            <a:schemeClr val="accent4"/>
          </a:effectRef>
          <a:fontRef idx="minor">
            <a:schemeClr val="tx1"/>
          </a:fontRef>
        </p:style>
        <p:txBody>
          <a:bodyPr rtlCol="0" anchor="ctr"/>
          <a:lstStyle/>
          <a:p>
            <a:pPr algn="ctr"/>
            <a:endParaRPr lang="es-CO"/>
          </a:p>
        </p:txBody>
      </p:sp>
      <p:sp>
        <p:nvSpPr>
          <p:cNvPr id="57" name="Cuadro de texto 2">
            <a:extLst>
              <a:ext uri="{FF2B5EF4-FFF2-40B4-BE49-F238E27FC236}">
                <a16:creationId xmlns:a16="http://schemas.microsoft.com/office/drawing/2014/main" id="{D2057920-68FC-4326-9C29-4B4A0A012BB9}"/>
              </a:ext>
            </a:extLst>
          </p:cNvPr>
          <p:cNvSpPr txBox="1">
            <a:spLocks noChangeArrowheads="1"/>
          </p:cNvSpPr>
          <p:nvPr/>
        </p:nvSpPr>
        <p:spPr bwMode="auto">
          <a:xfrm>
            <a:off x="7541216" y="3381103"/>
            <a:ext cx="3932851" cy="953348"/>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ot="0" vert="horz" wrap="square" lIns="91440" tIns="45720" rIns="91440" bIns="45720" anchor="t" anchorCtr="0">
            <a:noAutofit/>
          </a:bodyPr>
          <a:lstStyle/>
          <a:p>
            <a:pPr algn="ctr">
              <a:lnSpc>
                <a:spcPct val="115000"/>
              </a:lnSpc>
              <a:spcAft>
                <a:spcPts val="800"/>
              </a:spcAft>
            </a:pPr>
            <a:r>
              <a:rPr lang="es-CO" sz="1200" b="1" spc="60" dirty="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Falta involucrar personas con antigüedad promedio de los asociados en la organización, para que participen activamente. </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8" name="Flecha: cheurón 57">
            <a:extLst>
              <a:ext uri="{FF2B5EF4-FFF2-40B4-BE49-F238E27FC236}">
                <a16:creationId xmlns:a16="http://schemas.microsoft.com/office/drawing/2014/main" id="{9954C452-0E36-45B5-A446-F611DAE9F187}"/>
              </a:ext>
            </a:extLst>
          </p:cNvPr>
          <p:cNvSpPr/>
          <p:nvPr/>
        </p:nvSpPr>
        <p:spPr>
          <a:xfrm>
            <a:off x="6682623" y="5083173"/>
            <a:ext cx="297465" cy="547161"/>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tx1"/>
              </a:solidFill>
            </a:endParaRPr>
          </a:p>
        </p:txBody>
      </p:sp>
      <p:sp>
        <p:nvSpPr>
          <p:cNvPr id="62" name="Text Box 37">
            <a:extLst>
              <a:ext uri="{FF2B5EF4-FFF2-40B4-BE49-F238E27FC236}">
                <a16:creationId xmlns:a16="http://schemas.microsoft.com/office/drawing/2014/main" id="{05F8FF2F-20F5-498F-AD0B-15845E46AE9D}"/>
              </a:ext>
            </a:extLst>
          </p:cNvPr>
          <p:cNvSpPr txBox="1">
            <a:spLocks noChangeArrowheads="1"/>
          </p:cNvSpPr>
          <p:nvPr/>
        </p:nvSpPr>
        <p:spPr bwMode="auto">
          <a:xfrm>
            <a:off x="7541217" y="4799704"/>
            <a:ext cx="3932851" cy="946335"/>
          </a:xfrm>
          <a:prstGeom prst="rect">
            <a:avLst/>
          </a:prstGeom>
          <a:ln/>
        </p:spPr>
        <p:style>
          <a:lnRef idx="2">
            <a:schemeClr val="accent6"/>
          </a:lnRef>
          <a:fillRef idx="1">
            <a:schemeClr val="lt1"/>
          </a:fillRef>
          <a:effectRef idx="0">
            <a:schemeClr val="accent6"/>
          </a:effectRef>
          <a:fontRef idx="minor">
            <a:schemeClr val="dk1"/>
          </a:fontRef>
        </p:style>
        <p:txBody>
          <a:bodyPr rot="0" vert="horz" wrap="square" lIns="0" tIns="0" rIns="0" bIns="0" anchor="t" anchorCtr="0" upright="1">
            <a:noAutofit/>
          </a:bodyPr>
          <a:lstStyle/>
          <a:p>
            <a:pPr marL="127635" algn="ctr">
              <a:lnSpc>
                <a:spcPts val="1710"/>
              </a:lnSpc>
              <a:spcBef>
                <a:spcPts val="1405"/>
              </a:spcBef>
              <a:spcAft>
                <a:spcPts val="800"/>
              </a:spcAft>
            </a:pPr>
            <a:r>
              <a:rPr lang="es-MX" sz="1200" b="1" spc="60" dirty="0">
                <a:solidFill>
                  <a:srgbClr val="000000"/>
                </a:solidFill>
                <a:latin typeface="Tahoma" panose="020B0604030504040204" pitchFamily="34" charset="0"/>
                <a:cs typeface="Times New Roman" panose="02020603050405020304" pitchFamily="18" charset="0"/>
              </a:rPr>
              <a:t>De los </a:t>
            </a:r>
            <a:r>
              <a:rPr lang="es-MX" sz="1200" b="1" spc="60" dirty="0" err="1">
                <a:solidFill>
                  <a:srgbClr val="000000"/>
                </a:solidFill>
                <a:latin typeface="Tahoma" panose="020B0604030504040204" pitchFamily="34" charset="0"/>
                <a:cs typeface="Times New Roman" panose="02020603050405020304" pitchFamily="18" charset="0"/>
              </a:rPr>
              <a:t>xx</a:t>
            </a:r>
            <a:r>
              <a:rPr lang="es-MX" sz="1200" b="1" spc="60" dirty="0">
                <a:solidFill>
                  <a:srgbClr val="000000"/>
                </a:solidFill>
                <a:latin typeface="Tahoma" panose="020B0604030504040204" pitchFamily="34" charset="0"/>
                <a:cs typeface="Times New Roman" panose="02020603050405020304" pitchFamily="18" charset="0"/>
              </a:rPr>
              <a:t> integrantes a la asamblea x son menores de 35 años. En los órganos de dirección, administración y control, el </a:t>
            </a:r>
            <a:r>
              <a:rPr lang="es-MX" sz="1200" b="1" spc="60" dirty="0" err="1">
                <a:solidFill>
                  <a:srgbClr val="000000"/>
                </a:solidFill>
                <a:latin typeface="Tahoma" panose="020B0604030504040204" pitchFamily="34" charset="0"/>
                <a:cs typeface="Times New Roman" panose="02020603050405020304" pitchFamily="18" charset="0"/>
              </a:rPr>
              <a:t>xx</a:t>
            </a:r>
            <a:r>
              <a:rPr lang="es-MX" sz="1200" b="1" spc="60" dirty="0">
                <a:solidFill>
                  <a:srgbClr val="000000"/>
                </a:solidFill>
                <a:latin typeface="Tahoma" panose="020B0604030504040204" pitchFamily="34" charset="0"/>
                <a:cs typeface="Times New Roman" panose="02020603050405020304" pitchFamily="18" charset="0"/>
              </a:rPr>
              <a:t>% son menores de 35 años</a:t>
            </a:r>
            <a:endParaRPr lang="es-CO" sz="1200" b="1" spc="60" dirty="0">
              <a:solidFill>
                <a:srgbClr val="000000"/>
              </a:solidFill>
              <a:latin typeface="Tahoma" panose="020B0604030504040204" pitchFamily="34" charset="0"/>
              <a:cs typeface="Times New Roman" panose="02020603050405020304" pitchFamily="18" charset="0"/>
            </a:endParaRPr>
          </a:p>
        </p:txBody>
      </p:sp>
      <p:sp>
        <p:nvSpPr>
          <p:cNvPr id="63" name="Cuadro de texto 2">
            <a:extLst>
              <a:ext uri="{FF2B5EF4-FFF2-40B4-BE49-F238E27FC236}">
                <a16:creationId xmlns:a16="http://schemas.microsoft.com/office/drawing/2014/main" id="{5F405626-4316-4050-9AD6-F25041B627E4}"/>
              </a:ext>
            </a:extLst>
          </p:cNvPr>
          <p:cNvSpPr txBox="1">
            <a:spLocks noChangeArrowheads="1"/>
          </p:cNvSpPr>
          <p:nvPr/>
        </p:nvSpPr>
        <p:spPr bwMode="auto">
          <a:xfrm>
            <a:off x="7541217" y="2021846"/>
            <a:ext cx="3932851" cy="863731"/>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rot="0" vert="horz" wrap="square" lIns="91440" tIns="45720" rIns="91440" bIns="45720" anchor="t" anchorCtr="0">
            <a:noAutofit/>
          </a:bodyPr>
          <a:lstStyle/>
          <a:p>
            <a:pPr algn="ctr">
              <a:lnSpc>
                <a:spcPct val="115000"/>
              </a:lnSpc>
              <a:spcAft>
                <a:spcPts val="800"/>
              </a:spcAft>
            </a:pPr>
            <a:r>
              <a:rPr lang="es-CO" sz="1200" b="1" spc="60" dirty="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De los </a:t>
            </a:r>
            <a:r>
              <a:rPr lang="es-CO" sz="1200" b="1" spc="60" dirty="0" err="1">
                <a:solidFill>
                  <a:srgbClr val="000000"/>
                </a:solidFill>
                <a:latin typeface="Tahoma" panose="020B0604030504040204" pitchFamily="34" charset="0"/>
                <a:ea typeface="Calibri" panose="020F0502020204030204" pitchFamily="34" charset="0"/>
                <a:cs typeface="Times New Roman" panose="02020603050405020304" pitchFamily="18" charset="0"/>
              </a:rPr>
              <a:t>xxx</a:t>
            </a:r>
            <a:r>
              <a:rPr lang="es-CO" sz="1200" b="1" spc="60" dirty="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 asociados hábiles de la cooperativa, </a:t>
            </a:r>
            <a:r>
              <a:rPr lang="es-CO" sz="1200" b="1" spc="60" dirty="0" err="1">
                <a:solidFill>
                  <a:srgbClr val="000000"/>
                </a:solidFill>
                <a:latin typeface="Tahoma" panose="020B0604030504040204" pitchFamily="34" charset="0"/>
                <a:ea typeface="Calibri" panose="020F0502020204030204" pitchFamily="34" charset="0"/>
                <a:cs typeface="Times New Roman" panose="02020603050405020304" pitchFamily="18" charset="0"/>
              </a:rPr>
              <a:t>xxxx</a:t>
            </a:r>
            <a:r>
              <a:rPr lang="es-CO" sz="1200" b="1" spc="60" dirty="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 hacen uso de los productos y servicios</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6079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errar llave 55">
            <a:extLst>
              <a:ext uri="{FF2B5EF4-FFF2-40B4-BE49-F238E27FC236}">
                <a16:creationId xmlns:a16="http://schemas.microsoft.com/office/drawing/2014/main" id="{E4F09A0E-5592-436E-8679-C97622309305}"/>
              </a:ext>
            </a:extLst>
          </p:cNvPr>
          <p:cNvSpPr/>
          <p:nvPr/>
        </p:nvSpPr>
        <p:spPr>
          <a:xfrm>
            <a:off x="5702316" y="4354690"/>
            <a:ext cx="393684" cy="946335"/>
          </a:xfrm>
          <a:prstGeom prst="rightBrace">
            <a:avLst/>
          </a:prstGeom>
          <a:ln w="57150"/>
        </p:spPr>
        <p:style>
          <a:lnRef idx="2">
            <a:schemeClr val="accent4"/>
          </a:lnRef>
          <a:fillRef idx="0">
            <a:schemeClr val="accent4"/>
          </a:fillRef>
          <a:effectRef idx="1">
            <a:schemeClr val="accent4"/>
          </a:effectRef>
          <a:fontRef idx="minor">
            <a:schemeClr val="tx1"/>
          </a:fontRef>
        </p:style>
        <p:txBody>
          <a:bodyPr rtlCol="0" anchor="ctr"/>
          <a:lstStyle/>
          <a:p>
            <a:pPr algn="ctr"/>
            <a:endParaRPr lang="es-CO"/>
          </a:p>
        </p:txBody>
      </p:sp>
      <p:sp>
        <p:nvSpPr>
          <p:cNvPr id="57" name="Cuadro de texto 2">
            <a:extLst>
              <a:ext uri="{FF2B5EF4-FFF2-40B4-BE49-F238E27FC236}">
                <a16:creationId xmlns:a16="http://schemas.microsoft.com/office/drawing/2014/main" id="{D2057920-68FC-4326-9C29-4B4A0A012BB9}"/>
              </a:ext>
            </a:extLst>
          </p:cNvPr>
          <p:cNvSpPr txBox="1">
            <a:spLocks noChangeArrowheads="1"/>
          </p:cNvSpPr>
          <p:nvPr/>
        </p:nvSpPr>
        <p:spPr bwMode="auto">
          <a:xfrm>
            <a:off x="6645848" y="4262605"/>
            <a:ext cx="4091861" cy="953348"/>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ot="0" vert="horz" wrap="square" lIns="91440" tIns="45720" rIns="91440" bIns="45720" anchor="t" anchorCtr="0">
            <a:noAutofit/>
          </a:bodyPr>
          <a:lstStyle/>
          <a:p>
            <a:pPr algn="ctr">
              <a:lnSpc>
                <a:spcPct val="115000"/>
              </a:lnSpc>
              <a:spcAft>
                <a:spcPts val="800"/>
              </a:spcAft>
            </a:pPr>
            <a:r>
              <a:rPr lang="es-CO" sz="1200" b="1" spc="60" dirty="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En la cooperativa existe equidad de genero en el número de transacciones, y vinculaciones de asociados con edad inferir a 35 años, que garantiza el relevo generacional</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8" name="Flecha: cheurón 57">
            <a:extLst>
              <a:ext uri="{FF2B5EF4-FFF2-40B4-BE49-F238E27FC236}">
                <a16:creationId xmlns:a16="http://schemas.microsoft.com/office/drawing/2014/main" id="{9954C452-0E36-45B5-A446-F611DAE9F187}"/>
              </a:ext>
            </a:extLst>
          </p:cNvPr>
          <p:cNvSpPr/>
          <p:nvPr/>
        </p:nvSpPr>
        <p:spPr>
          <a:xfrm>
            <a:off x="5703110" y="3512351"/>
            <a:ext cx="297465" cy="547161"/>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tx1"/>
              </a:solidFill>
            </a:endParaRPr>
          </a:p>
        </p:txBody>
      </p:sp>
      <p:sp>
        <p:nvSpPr>
          <p:cNvPr id="62" name="Text Box 37">
            <a:extLst>
              <a:ext uri="{FF2B5EF4-FFF2-40B4-BE49-F238E27FC236}">
                <a16:creationId xmlns:a16="http://schemas.microsoft.com/office/drawing/2014/main" id="{05F8FF2F-20F5-498F-AD0B-15845E46AE9D}"/>
              </a:ext>
            </a:extLst>
          </p:cNvPr>
          <p:cNvSpPr txBox="1">
            <a:spLocks noChangeArrowheads="1"/>
          </p:cNvSpPr>
          <p:nvPr/>
        </p:nvSpPr>
        <p:spPr bwMode="auto">
          <a:xfrm>
            <a:off x="6645846" y="5310338"/>
            <a:ext cx="4091861" cy="537061"/>
          </a:xfrm>
          <a:prstGeom prst="rect">
            <a:avLst/>
          </a:prstGeom>
          <a:ln/>
        </p:spPr>
        <p:style>
          <a:lnRef idx="2">
            <a:schemeClr val="accent6"/>
          </a:lnRef>
          <a:fillRef idx="1">
            <a:schemeClr val="lt1"/>
          </a:fillRef>
          <a:effectRef idx="0">
            <a:schemeClr val="accent6"/>
          </a:effectRef>
          <a:fontRef idx="minor">
            <a:schemeClr val="dk1"/>
          </a:fontRef>
        </p:style>
        <p:txBody>
          <a:bodyPr rot="0" vert="horz" wrap="square" lIns="0" tIns="0" rIns="0" bIns="0" anchor="t" anchorCtr="0" upright="1">
            <a:noAutofit/>
          </a:bodyPr>
          <a:lstStyle/>
          <a:p>
            <a:pPr marL="127635" algn="ctr">
              <a:lnSpc>
                <a:spcPts val="1710"/>
              </a:lnSpc>
              <a:spcBef>
                <a:spcPts val="1405"/>
              </a:spcBef>
              <a:spcAft>
                <a:spcPts val="800"/>
              </a:spcAft>
            </a:pPr>
            <a:r>
              <a:rPr lang="es-MX" sz="1200" b="1" spc="60" dirty="0">
                <a:solidFill>
                  <a:srgbClr val="000000"/>
                </a:solidFill>
                <a:latin typeface="Tahoma" panose="020B0604030504040204" pitchFamily="34" charset="0"/>
                <a:cs typeface="Times New Roman" panose="02020603050405020304" pitchFamily="18" charset="0"/>
              </a:rPr>
              <a:t>Se debe procurar aumentar el nivel de satisfacción de nuestra base social.</a:t>
            </a:r>
            <a:endParaRPr lang="es-CO" sz="1200" b="1" spc="60" dirty="0">
              <a:solidFill>
                <a:srgbClr val="000000"/>
              </a:solidFill>
              <a:latin typeface="Tahoma" panose="020B0604030504040204" pitchFamily="34" charset="0"/>
              <a:cs typeface="Times New Roman" panose="02020603050405020304" pitchFamily="18" charset="0"/>
            </a:endParaRPr>
          </a:p>
        </p:txBody>
      </p:sp>
      <p:grpSp>
        <p:nvGrpSpPr>
          <p:cNvPr id="13" name="Grupo 12">
            <a:extLst>
              <a:ext uri="{FF2B5EF4-FFF2-40B4-BE49-F238E27FC236}">
                <a16:creationId xmlns:a16="http://schemas.microsoft.com/office/drawing/2014/main" id="{C962558C-8FCC-484C-9AC5-4B82CE3A8C52}"/>
              </a:ext>
            </a:extLst>
          </p:cNvPr>
          <p:cNvGrpSpPr/>
          <p:nvPr/>
        </p:nvGrpSpPr>
        <p:grpSpPr>
          <a:xfrm>
            <a:off x="716414" y="1007086"/>
            <a:ext cx="10759171" cy="1560195"/>
            <a:chOff x="145296" y="-34742"/>
            <a:chExt cx="4915075" cy="1560304"/>
          </a:xfrm>
        </p:grpSpPr>
        <p:sp>
          <p:nvSpPr>
            <p:cNvPr id="14" name="Cuadro de texto 2">
              <a:extLst>
                <a:ext uri="{FF2B5EF4-FFF2-40B4-BE49-F238E27FC236}">
                  <a16:creationId xmlns:a16="http://schemas.microsoft.com/office/drawing/2014/main" id="{158738C4-AF70-4D15-A3AD-61BD5588D4CB}"/>
                </a:ext>
              </a:extLst>
            </p:cNvPr>
            <p:cNvSpPr txBox="1">
              <a:spLocks noChangeArrowheads="1"/>
            </p:cNvSpPr>
            <p:nvPr/>
          </p:nvSpPr>
          <p:spPr bwMode="auto">
            <a:xfrm>
              <a:off x="551871" y="366757"/>
              <a:ext cx="4508500" cy="1149223"/>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800"/>
                </a:spcAft>
              </a:pPr>
              <a:r>
                <a:rPr lang="es-MX" sz="1800" dirty="0">
                  <a:effectLst/>
                  <a:latin typeface="Tahoma" panose="020B0604030504040204" pitchFamily="34" charset="0"/>
                  <a:ea typeface="Times New Roman" panose="02020603050405020304" pitchFamily="18" charset="0"/>
                  <a:cs typeface="Times New Roman" panose="02020603050405020304" pitchFamily="18" charset="0"/>
                </a:rPr>
                <a:t>SEGUNDO PRINCIPIO:</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s-MX" sz="1800" b="1" dirty="0">
                  <a:effectLst/>
                  <a:latin typeface="Tahoma" panose="020B0604030504040204" pitchFamily="34" charset="0"/>
                  <a:ea typeface="Times New Roman" panose="02020603050405020304" pitchFamily="18" charset="0"/>
                  <a:cs typeface="Times New Roman" panose="02020603050405020304" pitchFamily="18" charset="0"/>
                </a:rPr>
                <a:t>ADHESIÓN VOLUNTARIA, RESPONSABLE Y ABIERTA </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5" name="Cuadro de texto 441">
              <a:extLst>
                <a:ext uri="{FF2B5EF4-FFF2-40B4-BE49-F238E27FC236}">
                  <a16:creationId xmlns:a16="http://schemas.microsoft.com/office/drawing/2014/main" id="{76D8B2D0-6809-4FCB-817E-F3C5DC046D60}"/>
                </a:ext>
              </a:extLst>
            </p:cNvPr>
            <p:cNvSpPr txBox="1">
              <a:spLocks noChangeArrowheads="1"/>
            </p:cNvSpPr>
            <p:nvPr/>
          </p:nvSpPr>
          <p:spPr bwMode="auto">
            <a:xfrm>
              <a:off x="145296" y="-34742"/>
              <a:ext cx="725214" cy="156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4665"/>
                </a:lnSpc>
                <a:spcAft>
                  <a:spcPts val="800"/>
                </a:spcAft>
              </a:pPr>
              <a:r>
                <a:rPr lang="es-MX" sz="13500" dirty="0">
                  <a:effectLst/>
                  <a:latin typeface="Arial Narrow" panose="020B0606020202030204" pitchFamily="34" charset="0"/>
                  <a:ea typeface="Times New Roman" panose="02020603050405020304" pitchFamily="18" charset="0"/>
                  <a:cs typeface="Times New Roman" panose="02020603050405020304" pitchFamily="18" charset="0"/>
                </a:rPr>
                <a:t>2.</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16" name="Cuadro de texto 2">
            <a:extLst>
              <a:ext uri="{FF2B5EF4-FFF2-40B4-BE49-F238E27FC236}">
                <a16:creationId xmlns:a16="http://schemas.microsoft.com/office/drawing/2014/main" id="{34DE6E01-3A65-49B5-8A2D-4D6BFD0A8C24}"/>
              </a:ext>
            </a:extLst>
          </p:cNvPr>
          <p:cNvSpPr txBox="1">
            <a:spLocks noChangeArrowheads="1"/>
          </p:cNvSpPr>
          <p:nvPr/>
        </p:nvSpPr>
        <p:spPr bwMode="auto">
          <a:xfrm>
            <a:off x="6645847" y="2485575"/>
            <a:ext cx="4091859" cy="796867"/>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rot="0" vert="horz" wrap="square" lIns="91440" tIns="45720" rIns="91440" bIns="45720" anchor="t" anchorCtr="0">
            <a:noAutofit/>
          </a:bodyPr>
          <a:lstStyle/>
          <a:p>
            <a:pPr algn="ctr">
              <a:lnSpc>
                <a:spcPct val="115000"/>
              </a:lnSpc>
              <a:spcAft>
                <a:spcPts val="800"/>
              </a:spcAft>
            </a:pPr>
            <a:r>
              <a:rPr lang="es-CO" sz="1200" b="1" spc="60" dirty="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El resultado se debe al número de vinculaciones de asociados nuevos hábiles durante el periodo.</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2" name="Tabla 1">
            <a:extLst>
              <a:ext uri="{FF2B5EF4-FFF2-40B4-BE49-F238E27FC236}">
                <a16:creationId xmlns:a16="http://schemas.microsoft.com/office/drawing/2014/main" id="{A535896B-CDF3-4DBE-A9EE-F058F6F4BC58}"/>
              </a:ext>
            </a:extLst>
          </p:cNvPr>
          <p:cNvGraphicFramePr>
            <a:graphicFrameLocks noGrp="1"/>
          </p:cNvGraphicFramePr>
          <p:nvPr>
            <p:extLst>
              <p:ext uri="{D42A27DB-BD31-4B8C-83A1-F6EECF244321}">
                <p14:modId xmlns:p14="http://schemas.microsoft.com/office/powerpoint/2010/main" val="3000032216"/>
              </p:ext>
            </p:extLst>
          </p:nvPr>
        </p:nvGraphicFramePr>
        <p:xfrm>
          <a:off x="773310" y="2677812"/>
          <a:ext cx="4680389" cy="3169587"/>
        </p:xfrm>
        <a:graphic>
          <a:graphicData uri="http://schemas.openxmlformats.org/drawingml/2006/table">
            <a:tbl>
              <a:tblPr/>
              <a:tblGrid>
                <a:gridCol w="2907750">
                  <a:extLst>
                    <a:ext uri="{9D8B030D-6E8A-4147-A177-3AD203B41FA5}">
                      <a16:colId xmlns:a16="http://schemas.microsoft.com/office/drawing/2014/main" val="570848010"/>
                    </a:ext>
                  </a:extLst>
                </a:gridCol>
                <a:gridCol w="1135111">
                  <a:extLst>
                    <a:ext uri="{9D8B030D-6E8A-4147-A177-3AD203B41FA5}">
                      <a16:colId xmlns:a16="http://schemas.microsoft.com/office/drawing/2014/main" val="1134902412"/>
                    </a:ext>
                  </a:extLst>
                </a:gridCol>
                <a:gridCol w="637528">
                  <a:extLst>
                    <a:ext uri="{9D8B030D-6E8A-4147-A177-3AD203B41FA5}">
                      <a16:colId xmlns:a16="http://schemas.microsoft.com/office/drawing/2014/main" val="3823655230"/>
                    </a:ext>
                  </a:extLst>
                </a:gridCol>
              </a:tblGrid>
              <a:tr h="563947">
                <a:tc>
                  <a:txBody>
                    <a:bodyPr/>
                    <a:lstStyle/>
                    <a:p>
                      <a:pPr algn="ctr" fontAlgn="ctr"/>
                      <a:r>
                        <a:rPr lang="es-CO" sz="1400" b="1" i="0" u="none" strike="noStrike" dirty="0">
                          <a:solidFill>
                            <a:srgbClr val="FFFFFF"/>
                          </a:solidFill>
                          <a:effectLst/>
                          <a:latin typeface="Arial Narrow" panose="020B0606020202030204" pitchFamily="34" charset="0"/>
                        </a:rPr>
                        <a:t>NOMBRE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tc>
                  <a:txBody>
                    <a:bodyPr/>
                    <a:lstStyle/>
                    <a:p>
                      <a:pPr algn="ctr" fontAlgn="ctr"/>
                      <a:r>
                        <a:rPr lang="es-CO" sz="1400" b="1" i="0" u="none" strike="noStrike">
                          <a:solidFill>
                            <a:srgbClr val="FFFFFF"/>
                          </a:solidFill>
                          <a:effectLst/>
                          <a:latin typeface="Arial Narrow" panose="020B0606020202030204" pitchFamily="34" charset="0"/>
                        </a:rPr>
                        <a:t>INDICADORES DIC 2020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tc>
                  <a:txBody>
                    <a:bodyPr/>
                    <a:lstStyle/>
                    <a:p>
                      <a:pPr algn="ctr" fontAlgn="ctr"/>
                      <a:r>
                        <a:rPr lang="es-CO" sz="1400" b="1" i="0" u="none" strike="noStrike" dirty="0">
                          <a:solidFill>
                            <a:srgbClr val="FFFFFF"/>
                          </a:solidFill>
                          <a:effectLst/>
                          <a:latin typeface="Arial Narrow" panose="020B0606020202030204" pitchFamily="34" charset="0"/>
                        </a:rPr>
                        <a:t>SCORE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extLst>
                  <a:ext uri="{0D108BD9-81ED-4DB2-BD59-A6C34878D82A}">
                    <a16:rowId xmlns:a16="http://schemas.microsoft.com/office/drawing/2014/main" val="2768408394"/>
                  </a:ext>
                </a:extLst>
              </a:tr>
              <a:tr h="521128">
                <a:tc>
                  <a:txBody>
                    <a:bodyPr/>
                    <a:lstStyle/>
                    <a:p>
                      <a:pPr algn="l" fontAlgn="ctr"/>
                      <a:r>
                        <a:rPr lang="es-MX" sz="1400" b="0" i="0" u="none" strike="noStrike" dirty="0">
                          <a:solidFill>
                            <a:srgbClr val="000000"/>
                          </a:solidFill>
                          <a:effectLst/>
                          <a:latin typeface="Arial Narrow" panose="020B0606020202030204" pitchFamily="34" charset="0"/>
                        </a:rPr>
                        <a:t>Crecimiento neto de asociados hábiles</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1%</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C00000"/>
                          </a:solidFill>
                          <a:effectLst/>
                          <a:latin typeface="Arial Narrow" panose="020B0606020202030204" pitchFamily="34" charset="0"/>
                        </a:rPr>
                        <a:t>ROJO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C00000"/>
                    </a:solidFill>
                  </a:tcPr>
                </a:tc>
                <a:extLst>
                  <a:ext uri="{0D108BD9-81ED-4DB2-BD59-A6C34878D82A}">
                    <a16:rowId xmlns:a16="http://schemas.microsoft.com/office/drawing/2014/main" val="311860520"/>
                  </a:ext>
                </a:extLst>
              </a:tr>
              <a:tr h="521128">
                <a:tc>
                  <a:txBody>
                    <a:bodyPr/>
                    <a:lstStyle/>
                    <a:p>
                      <a:pPr algn="l" fontAlgn="ctr"/>
                      <a:r>
                        <a:rPr lang="es-CO" sz="1400" b="0" i="0" u="none" strike="noStrike" dirty="0">
                          <a:solidFill>
                            <a:srgbClr val="000000"/>
                          </a:solidFill>
                          <a:effectLst/>
                          <a:latin typeface="Arial Narrow" panose="020B0606020202030204" pitchFamily="34" charset="0"/>
                        </a:rPr>
                        <a:t>Actividad transaccional</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14</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C00000"/>
                          </a:solidFill>
                          <a:effectLst/>
                          <a:latin typeface="Arial Narrow" panose="020B0606020202030204" pitchFamily="34" charset="0"/>
                        </a:rPr>
                        <a:t>ROJO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C00000"/>
                    </a:solidFill>
                  </a:tcPr>
                </a:tc>
                <a:extLst>
                  <a:ext uri="{0D108BD9-81ED-4DB2-BD59-A6C34878D82A}">
                    <a16:rowId xmlns:a16="http://schemas.microsoft.com/office/drawing/2014/main" val="3986610667"/>
                  </a:ext>
                </a:extLst>
              </a:tr>
              <a:tr h="521128">
                <a:tc>
                  <a:txBody>
                    <a:bodyPr/>
                    <a:lstStyle/>
                    <a:p>
                      <a:pPr algn="l" fontAlgn="ctr"/>
                      <a:r>
                        <a:rPr lang="es-MX" sz="1400" b="0" i="0" u="none" strike="noStrike">
                          <a:solidFill>
                            <a:srgbClr val="000000"/>
                          </a:solidFill>
                          <a:effectLst/>
                          <a:latin typeface="Arial Narrow" panose="020B0606020202030204" pitchFamily="34" charset="0"/>
                        </a:rPr>
                        <a:t>Equidad de género en número de operaciones</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48%</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92D050"/>
                          </a:solidFill>
                          <a:effectLst/>
                          <a:latin typeface="Arial Narrow" panose="020B0606020202030204" pitchFamily="34" charset="0"/>
                        </a:rPr>
                        <a:t>VERDE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92D050"/>
                    </a:solidFill>
                  </a:tcPr>
                </a:tc>
                <a:extLst>
                  <a:ext uri="{0D108BD9-81ED-4DB2-BD59-A6C34878D82A}">
                    <a16:rowId xmlns:a16="http://schemas.microsoft.com/office/drawing/2014/main" val="2625741072"/>
                  </a:ext>
                </a:extLst>
              </a:tr>
              <a:tr h="521128">
                <a:tc>
                  <a:txBody>
                    <a:bodyPr/>
                    <a:lstStyle/>
                    <a:p>
                      <a:pPr algn="l" fontAlgn="ctr"/>
                      <a:r>
                        <a:rPr lang="es-CO" sz="1400" b="0" i="0" u="none" strike="noStrike" dirty="0">
                          <a:solidFill>
                            <a:srgbClr val="000000"/>
                          </a:solidFill>
                          <a:effectLst/>
                          <a:latin typeface="Arial Narrow" panose="020B0606020202030204" pitchFamily="34" charset="0"/>
                        </a:rPr>
                        <a:t>Relevo generacional</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60%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92D050"/>
                          </a:solidFill>
                          <a:effectLst/>
                          <a:latin typeface="Arial Narrow" panose="020B0606020202030204" pitchFamily="34" charset="0"/>
                        </a:rPr>
                        <a:t>VERDE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92D050"/>
                    </a:solidFill>
                  </a:tcPr>
                </a:tc>
                <a:extLst>
                  <a:ext uri="{0D108BD9-81ED-4DB2-BD59-A6C34878D82A}">
                    <a16:rowId xmlns:a16="http://schemas.microsoft.com/office/drawing/2014/main" val="51948651"/>
                  </a:ext>
                </a:extLst>
              </a:tr>
              <a:tr h="521128">
                <a:tc>
                  <a:txBody>
                    <a:bodyPr/>
                    <a:lstStyle/>
                    <a:p>
                      <a:pPr algn="l" fontAlgn="ctr"/>
                      <a:r>
                        <a:rPr lang="es-MX" sz="1400" b="0" i="0" u="none" strike="noStrike">
                          <a:solidFill>
                            <a:srgbClr val="000000"/>
                          </a:solidFill>
                          <a:effectLst/>
                          <a:latin typeface="Arial Narrow" panose="020B0606020202030204" pitchFamily="34" charset="0"/>
                        </a:rPr>
                        <a:t>Nivel de satisfacción de asociados</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70%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FFFF00"/>
                          </a:solidFill>
                          <a:effectLst/>
                          <a:latin typeface="Arial Narrow" panose="020B0606020202030204" pitchFamily="34" charset="0"/>
                        </a:rPr>
                        <a:t>AMARILLO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00"/>
                    </a:solidFill>
                  </a:tcPr>
                </a:tc>
                <a:extLst>
                  <a:ext uri="{0D108BD9-81ED-4DB2-BD59-A6C34878D82A}">
                    <a16:rowId xmlns:a16="http://schemas.microsoft.com/office/drawing/2014/main" val="2885979752"/>
                  </a:ext>
                </a:extLst>
              </a:tr>
            </a:tbl>
          </a:graphicData>
        </a:graphic>
      </p:graphicFrame>
      <p:sp>
        <p:nvSpPr>
          <p:cNvPr id="18" name="Cuadro de texto 2">
            <a:extLst>
              <a:ext uri="{FF2B5EF4-FFF2-40B4-BE49-F238E27FC236}">
                <a16:creationId xmlns:a16="http://schemas.microsoft.com/office/drawing/2014/main" id="{854F71D2-69B0-4F5C-90A7-F54B0AD4389A}"/>
              </a:ext>
            </a:extLst>
          </p:cNvPr>
          <p:cNvSpPr txBox="1">
            <a:spLocks noChangeArrowheads="1"/>
          </p:cNvSpPr>
          <p:nvPr/>
        </p:nvSpPr>
        <p:spPr bwMode="auto">
          <a:xfrm>
            <a:off x="6645848" y="3357692"/>
            <a:ext cx="4091859" cy="796867"/>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rot="0" vert="horz" wrap="square" lIns="91440" tIns="45720" rIns="91440" bIns="45720" anchor="t" anchorCtr="0">
            <a:noAutofit/>
          </a:bodyPr>
          <a:lstStyle/>
          <a:p>
            <a:pPr algn="ctr">
              <a:lnSpc>
                <a:spcPct val="115000"/>
              </a:lnSpc>
              <a:spcAft>
                <a:spcPts val="800"/>
              </a:spcAft>
            </a:pPr>
            <a:r>
              <a:rPr lang="es-CO" sz="1200" b="1" spc="60" dirty="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Se debe trabajar en aumentar el número de operaciones transaccionales por asociado de la cooperativa. Movilización de sus recursos.</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9" name="Flecha: curvada hacia arriba 18">
            <a:extLst>
              <a:ext uri="{FF2B5EF4-FFF2-40B4-BE49-F238E27FC236}">
                <a16:creationId xmlns:a16="http://schemas.microsoft.com/office/drawing/2014/main" id="{34401421-6149-4E9C-A143-52F514DDDEBE}"/>
              </a:ext>
            </a:extLst>
          </p:cNvPr>
          <p:cNvSpPr/>
          <p:nvPr/>
        </p:nvSpPr>
        <p:spPr>
          <a:xfrm>
            <a:off x="5702316" y="5596203"/>
            <a:ext cx="829845" cy="251196"/>
          </a:xfrm>
          <a:prstGeom prst="curvedUpArrow">
            <a:avLst>
              <a:gd name="adj1" fmla="val 25000"/>
              <a:gd name="adj2" fmla="val 50000"/>
              <a:gd name="adj3" fmla="val 4567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3247994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F5192ED7-60DD-4644-9E22-32C7F5228B74}"/>
              </a:ext>
            </a:extLst>
          </p:cNvPr>
          <p:cNvGrpSpPr/>
          <p:nvPr/>
        </p:nvGrpSpPr>
        <p:grpSpPr>
          <a:xfrm>
            <a:off x="475376" y="631067"/>
            <a:ext cx="10774252" cy="1560195"/>
            <a:chOff x="1" y="0"/>
            <a:chExt cx="5060370" cy="1560304"/>
          </a:xfrm>
        </p:grpSpPr>
        <p:sp>
          <p:nvSpPr>
            <p:cNvPr id="6" name="Cuadro de texto 2">
              <a:extLst>
                <a:ext uri="{FF2B5EF4-FFF2-40B4-BE49-F238E27FC236}">
                  <a16:creationId xmlns:a16="http://schemas.microsoft.com/office/drawing/2014/main" id="{16D8502A-7322-4A56-A131-993F3417A4BD}"/>
                </a:ext>
              </a:extLst>
            </p:cNvPr>
            <p:cNvSpPr txBox="1">
              <a:spLocks noChangeArrowheads="1"/>
            </p:cNvSpPr>
            <p:nvPr/>
          </p:nvSpPr>
          <p:spPr bwMode="auto">
            <a:xfrm>
              <a:off x="551871" y="366757"/>
              <a:ext cx="4508500" cy="1149223"/>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800"/>
                </a:spcAft>
              </a:pPr>
              <a:r>
                <a:rPr lang="es-MX" sz="1800" dirty="0">
                  <a:effectLst/>
                  <a:latin typeface="Tahoma" panose="020B0604030504040204" pitchFamily="34" charset="0"/>
                  <a:ea typeface="Times New Roman" panose="02020603050405020304" pitchFamily="18" charset="0"/>
                  <a:cs typeface="Times New Roman" panose="02020603050405020304" pitchFamily="18" charset="0"/>
                </a:rPr>
                <a:t>TERCER PRINCIPIO:</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s-MX" sz="1800" b="1" dirty="0">
                  <a:effectLst/>
                  <a:latin typeface="Tahoma" panose="020B0604030504040204" pitchFamily="34" charset="0"/>
                  <a:ea typeface="Times New Roman" panose="02020603050405020304" pitchFamily="18" charset="0"/>
                  <a:cs typeface="Times New Roman" panose="02020603050405020304" pitchFamily="18" charset="0"/>
                </a:rPr>
                <a:t>PARTICIPACIÓN ECONÓMICA DE LOS ASOCIADOS, EN JUSTICIA Y EQUIDAD </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Cuadro de texto 187">
              <a:extLst>
                <a:ext uri="{FF2B5EF4-FFF2-40B4-BE49-F238E27FC236}">
                  <a16:creationId xmlns:a16="http://schemas.microsoft.com/office/drawing/2014/main" id="{A5EB3334-75EB-41CA-A8D2-D63E5629465C}"/>
                </a:ext>
              </a:extLst>
            </p:cNvPr>
            <p:cNvSpPr txBox="1">
              <a:spLocks noChangeArrowheads="1"/>
            </p:cNvSpPr>
            <p:nvPr/>
          </p:nvSpPr>
          <p:spPr bwMode="auto">
            <a:xfrm>
              <a:off x="1" y="0"/>
              <a:ext cx="725214" cy="156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4665"/>
                </a:lnSpc>
                <a:spcAft>
                  <a:spcPts val="800"/>
                </a:spcAft>
              </a:pPr>
              <a:r>
                <a:rPr lang="es-MX" sz="13500" dirty="0">
                  <a:effectLst/>
                  <a:latin typeface="Arial Narrow" panose="020B0606020202030204" pitchFamily="34" charset="0"/>
                  <a:ea typeface="Times New Roman" panose="02020603050405020304" pitchFamily="18" charset="0"/>
                  <a:cs typeface="Times New Roman" panose="02020603050405020304" pitchFamily="18" charset="0"/>
                </a:rPr>
                <a:t>3.</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graphicFrame>
        <p:nvGraphicFramePr>
          <p:cNvPr id="8" name="Tabla 7">
            <a:extLst>
              <a:ext uri="{FF2B5EF4-FFF2-40B4-BE49-F238E27FC236}">
                <a16:creationId xmlns:a16="http://schemas.microsoft.com/office/drawing/2014/main" id="{5DE9F9AF-4A52-4A75-84DF-50DE821B6612}"/>
              </a:ext>
            </a:extLst>
          </p:cNvPr>
          <p:cNvGraphicFramePr>
            <a:graphicFrameLocks noGrp="1"/>
          </p:cNvGraphicFramePr>
          <p:nvPr>
            <p:extLst>
              <p:ext uri="{D42A27DB-BD31-4B8C-83A1-F6EECF244321}">
                <p14:modId xmlns:p14="http://schemas.microsoft.com/office/powerpoint/2010/main" val="244490119"/>
              </p:ext>
            </p:extLst>
          </p:nvPr>
        </p:nvGraphicFramePr>
        <p:xfrm>
          <a:off x="475376" y="2251541"/>
          <a:ext cx="5004051" cy="3350339"/>
        </p:xfrm>
        <a:graphic>
          <a:graphicData uri="http://schemas.openxmlformats.org/drawingml/2006/table">
            <a:tbl>
              <a:tblPr/>
              <a:tblGrid>
                <a:gridCol w="3260480">
                  <a:extLst>
                    <a:ext uri="{9D8B030D-6E8A-4147-A177-3AD203B41FA5}">
                      <a16:colId xmlns:a16="http://schemas.microsoft.com/office/drawing/2014/main" val="1565917487"/>
                    </a:ext>
                  </a:extLst>
                </a:gridCol>
                <a:gridCol w="1107467">
                  <a:extLst>
                    <a:ext uri="{9D8B030D-6E8A-4147-A177-3AD203B41FA5}">
                      <a16:colId xmlns:a16="http://schemas.microsoft.com/office/drawing/2014/main" val="452370480"/>
                    </a:ext>
                  </a:extLst>
                </a:gridCol>
                <a:gridCol w="636104">
                  <a:extLst>
                    <a:ext uri="{9D8B030D-6E8A-4147-A177-3AD203B41FA5}">
                      <a16:colId xmlns:a16="http://schemas.microsoft.com/office/drawing/2014/main" val="508326575"/>
                    </a:ext>
                  </a:extLst>
                </a:gridCol>
              </a:tblGrid>
              <a:tr h="435674">
                <a:tc>
                  <a:txBody>
                    <a:bodyPr/>
                    <a:lstStyle/>
                    <a:p>
                      <a:pPr algn="ctr" fontAlgn="ctr"/>
                      <a:r>
                        <a:rPr lang="es-CO" sz="1400" b="1" i="0" u="none" strike="noStrike" dirty="0">
                          <a:solidFill>
                            <a:srgbClr val="FFFFFF"/>
                          </a:solidFill>
                          <a:effectLst/>
                          <a:latin typeface="Arial Narrow" panose="020B0606020202030204" pitchFamily="34" charset="0"/>
                        </a:rPr>
                        <a:t>NOMBRE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tc>
                  <a:txBody>
                    <a:bodyPr/>
                    <a:lstStyle/>
                    <a:p>
                      <a:pPr algn="ctr" fontAlgn="ctr"/>
                      <a:r>
                        <a:rPr lang="es-CO" sz="1400" b="1" i="0" u="none" strike="noStrike" dirty="0">
                          <a:solidFill>
                            <a:srgbClr val="FFFFFF"/>
                          </a:solidFill>
                          <a:effectLst/>
                          <a:latin typeface="Arial Narrow" panose="020B0606020202030204" pitchFamily="34" charset="0"/>
                        </a:rPr>
                        <a:t>INDICADORES DIC 2020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tc>
                  <a:txBody>
                    <a:bodyPr/>
                    <a:lstStyle/>
                    <a:p>
                      <a:pPr algn="ctr" fontAlgn="ctr"/>
                      <a:r>
                        <a:rPr lang="es-CO" sz="1400" b="1" i="0" u="none" strike="noStrike" dirty="0">
                          <a:solidFill>
                            <a:srgbClr val="FFFFFF"/>
                          </a:solidFill>
                          <a:effectLst/>
                          <a:latin typeface="Arial Narrow" panose="020B0606020202030204" pitchFamily="34" charset="0"/>
                        </a:rPr>
                        <a:t>SCORE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extLst>
                  <a:ext uri="{0D108BD9-81ED-4DB2-BD59-A6C34878D82A}">
                    <a16:rowId xmlns:a16="http://schemas.microsoft.com/office/drawing/2014/main" val="725805557"/>
                  </a:ext>
                </a:extLst>
              </a:tr>
              <a:tr h="402595">
                <a:tc>
                  <a:txBody>
                    <a:bodyPr/>
                    <a:lstStyle/>
                    <a:p>
                      <a:pPr algn="l" fontAlgn="ctr"/>
                      <a:r>
                        <a:rPr lang="es-CO" sz="1400" b="0" i="0" u="none" strike="noStrike" dirty="0">
                          <a:solidFill>
                            <a:srgbClr val="000000"/>
                          </a:solidFill>
                          <a:effectLst/>
                          <a:latin typeface="Arial Narrow" panose="020B0606020202030204" pitchFamily="34" charset="0"/>
                        </a:rPr>
                        <a:t>Cultura de ahorro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48%</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FFFF00"/>
                          </a:solidFill>
                          <a:effectLst/>
                          <a:latin typeface="Arial Narrow" panose="020B0606020202030204" pitchFamily="34" charset="0"/>
                        </a:rPr>
                        <a:t>AMARILLO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00"/>
                    </a:solidFill>
                  </a:tcPr>
                </a:tc>
                <a:extLst>
                  <a:ext uri="{0D108BD9-81ED-4DB2-BD59-A6C34878D82A}">
                    <a16:rowId xmlns:a16="http://schemas.microsoft.com/office/drawing/2014/main" val="4266582288"/>
                  </a:ext>
                </a:extLst>
              </a:tr>
              <a:tr h="402595">
                <a:tc>
                  <a:txBody>
                    <a:bodyPr/>
                    <a:lstStyle/>
                    <a:p>
                      <a:pPr algn="l" fontAlgn="ctr"/>
                      <a:r>
                        <a:rPr lang="es-CO" sz="1400" b="0" i="0" u="none" strike="noStrike" dirty="0">
                          <a:solidFill>
                            <a:srgbClr val="000000"/>
                          </a:solidFill>
                          <a:effectLst/>
                          <a:latin typeface="Arial Narrow" panose="020B0606020202030204" pitchFamily="34" charset="0"/>
                        </a:rPr>
                        <a:t>Inclusión financiera</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50%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92D050"/>
                          </a:solidFill>
                          <a:effectLst/>
                          <a:latin typeface="Arial Narrow" panose="020B0606020202030204" pitchFamily="34" charset="0"/>
                        </a:rPr>
                        <a:t>VERDE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92D050"/>
                    </a:solidFill>
                  </a:tcPr>
                </a:tc>
                <a:extLst>
                  <a:ext uri="{0D108BD9-81ED-4DB2-BD59-A6C34878D82A}">
                    <a16:rowId xmlns:a16="http://schemas.microsoft.com/office/drawing/2014/main" val="2720700957"/>
                  </a:ext>
                </a:extLst>
              </a:tr>
              <a:tr h="402595">
                <a:tc>
                  <a:txBody>
                    <a:bodyPr/>
                    <a:lstStyle/>
                    <a:p>
                      <a:pPr algn="l" fontAlgn="ctr"/>
                      <a:r>
                        <a:rPr lang="es-MX" sz="1400" b="0" i="0" u="none" strike="noStrike" dirty="0">
                          <a:solidFill>
                            <a:srgbClr val="000000"/>
                          </a:solidFill>
                          <a:effectLst/>
                          <a:latin typeface="Arial Narrow" panose="020B0606020202030204" pitchFamily="34" charset="0"/>
                        </a:rPr>
                        <a:t>Equidad de género en volumen de negocio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NO CUMPLE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C00000"/>
                          </a:solidFill>
                          <a:effectLst/>
                          <a:latin typeface="Arial Narrow" panose="020B0606020202030204" pitchFamily="34" charset="0"/>
                        </a:rPr>
                        <a:t>ROJO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C00000"/>
                    </a:solidFill>
                  </a:tcPr>
                </a:tc>
                <a:extLst>
                  <a:ext uri="{0D108BD9-81ED-4DB2-BD59-A6C34878D82A}">
                    <a16:rowId xmlns:a16="http://schemas.microsoft.com/office/drawing/2014/main" val="1357078439"/>
                  </a:ext>
                </a:extLst>
              </a:tr>
              <a:tr h="402595">
                <a:tc>
                  <a:txBody>
                    <a:bodyPr/>
                    <a:lstStyle/>
                    <a:p>
                      <a:pPr algn="l" fontAlgn="ctr"/>
                      <a:r>
                        <a:rPr lang="es-CO" sz="1400" b="0" i="0" u="none" strike="noStrike">
                          <a:solidFill>
                            <a:srgbClr val="000000"/>
                          </a:solidFill>
                          <a:effectLst/>
                          <a:latin typeface="Arial Narrow" panose="020B0606020202030204" pitchFamily="34" charset="0"/>
                        </a:rPr>
                        <a:t>Capital institucional</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7%</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FFFF00"/>
                          </a:solidFill>
                          <a:effectLst/>
                          <a:latin typeface="Arial Narrow" panose="020B0606020202030204" pitchFamily="34" charset="0"/>
                        </a:rPr>
                        <a:t>AMARILLO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00"/>
                    </a:solidFill>
                  </a:tcPr>
                </a:tc>
                <a:extLst>
                  <a:ext uri="{0D108BD9-81ED-4DB2-BD59-A6C34878D82A}">
                    <a16:rowId xmlns:a16="http://schemas.microsoft.com/office/drawing/2014/main" val="2944475804"/>
                  </a:ext>
                </a:extLst>
              </a:tr>
              <a:tr h="402595">
                <a:tc>
                  <a:txBody>
                    <a:bodyPr/>
                    <a:lstStyle/>
                    <a:p>
                      <a:pPr algn="l" fontAlgn="ctr"/>
                      <a:r>
                        <a:rPr lang="es-MX" sz="1400" b="0" i="0" u="none" strike="noStrike">
                          <a:solidFill>
                            <a:srgbClr val="000000"/>
                          </a:solidFill>
                          <a:effectLst/>
                          <a:latin typeface="Arial Narrow" panose="020B0606020202030204" pitchFamily="34" charset="0"/>
                        </a:rPr>
                        <a:t>Crecimiento en fondos sociales por asociado beneficiado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1</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C00000"/>
                          </a:solidFill>
                          <a:effectLst/>
                          <a:latin typeface="Arial Narrow" panose="020B0606020202030204" pitchFamily="34" charset="0"/>
                        </a:rPr>
                        <a:t>ROJO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C00000"/>
                    </a:solidFill>
                  </a:tcPr>
                </a:tc>
                <a:extLst>
                  <a:ext uri="{0D108BD9-81ED-4DB2-BD59-A6C34878D82A}">
                    <a16:rowId xmlns:a16="http://schemas.microsoft.com/office/drawing/2014/main" val="4267344560"/>
                  </a:ext>
                </a:extLst>
              </a:tr>
              <a:tr h="402595">
                <a:tc>
                  <a:txBody>
                    <a:bodyPr/>
                    <a:lstStyle/>
                    <a:p>
                      <a:pPr algn="l" fontAlgn="ctr"/>
                      <a:r>
                        <a:rPr lang="es-CO" sz="1400" b="0" i="0" u="none" strike="noStrike" dirty="0">
                          <a:solidFill>
                            <a:srgbClr val="000000"/>
                          </a:solidFill>
                          <a:effectLst/>
                          <a:latin typeface="Arial Narrow" panose="020B0606020202030204" pitchFamily="34" charset="0"/>
                        </a:rPr>
                        <a:t>Cobertura de programas y beneficios sociales</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97%</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92D050"/>
                          </a:solidFill>
                          <a:effectLst/>
                          <a:latin typeface="Arial Narrow" panose="020B0606020202030204" pitchFamily="34" charset="0"/>
                        </a:rPr>
                        <a:t>VERDE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92D050"/>
                    </a:solidFill>
                  </a:tcPr>
                </a:tc>
                <a:extLst>
                  <a:ext uri="{0D108BD9-81ED-4DB2-BD59-A6C34878D82A}">
                    <a16:rowId xmlns:a16="http://schemas.microsoft.com/office/drawing/2014/main" val="2539597412"/>
                  </a:ext>
                </a:extLst>
              </a:tr>
              <a:tr h="402595">
                <a:tc>
                  <a:txBody>
                    <a:bodyPr/>
                    <a:lstStyle/>
                    <a:p>
                      <a:pPr algn="l" fontAlgn="ctr"/>
                      <a:r>
                        <a:rPr lang="es-CO" sz="1400" b="0" i="0" u="none" strike="noStrike" dirty="0">
                          <a:solidFill>
                            <a:srgbClr val="000000"/>
                          </a:solidFill>
                          <a:effectLst/>
                          <a:latin typeface="Arial Narrow" panose="020B0606020202030204" pitchFamily="34" charset="0"/>
                        </a:rPr>
                        <a:t>Rentabilidad social</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17%</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FFFF00"/>
                          </a:solidFill>
                          <a:effectLst/>
                          <a:latin typeface="Arial Narrow" panose="020B0606020202030204" pitchFamily="34" charset="0"/>
                        </a:rPr>
                        <a:t>AMARILLO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00"/>
                    </a:solidFill>
                  </a:tcPr>
                </a:tc>
                <a:extLst>
                  <a:ext uri="{0D108BD9-81ED-4DB2-BD59-A6C34878D82A}">
                    <a16:rowId xmlns:a16="http://schemas.microsoft.com/office/drawing/2014/main" val="3453231981"/>
                  </a:ext>
                </a:extLst>
              </a:tr>
            </a:tbl>
          </a:graphicData>
        </a:graphic>
      </p:graphicFrame>
      <p:sp>
        <p:nvSpPr>
          <p:cNvPr id="9" name="Flecha: curvada hacia arriba 8">
            <a:extLst>
              <a:ext uri="{FF2B5EF4-FFF2-40B4-BE49-F238E27FC236}">
                <a16:creationId xmlns:a16="http://schemas.microsoft.com/office/drawing/2014/main" id="{5D16BA99-D351-4633-919C-7992E6639AA9}"/>
              </a:ext>
            </a:extLst>
          </p:cNvPr>
          <p:cNvSpPr/>
          <p:nvPr/>
        </p:nvSpPr>
        <p:spPr>
          <a:xfrm rot="20313128">
            <a:off x="5613241" y="2726557"/>
            <a:ext cx="1046569" cy="381116"/>
          </a:xfrm>
          <a:prstGeom prst="curvedUpArrow">
            <a:avLst>
              <a:gd name="adj1" fmla="val 25000"/>
              <a:gd name="adj2" fmla="val 78793"/>
              <a:gd name="adj3" fmla="val 4567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tx1"/>
              </a:solidFill>
            </a:endParaRPr>
          </a:p>
        </p:txBody>
      </p:sp>
      <p:sp>
        <p:nvSpPr>
          <p:cNvPr id="10" name="Cuadro de texto 2">
            <a:extLst>
              <a:ext uri="{FF2B5EF4-FFF2-40B4-BE49-F238E27FC236}">
                <a16:creationId xmlns:a16="http://schemas.microsoft.com/office/drawing/2014/main" id="{71353AA9-8357-45A5-8B7B-B35D26940849}"/>
              </a:ext>
            </a:extLst>
          </p:cNvPr>
          <p:cNvSpPr txBox="1">
            <a:spLocks noChangeArrowheads="1"/>
          </p:cNvSpPr>
          <p:nvPr/>
        </p:nvSpPr>
        <p:spPr bwMode="auto">
          <a:xfrm>
            <a:off x="6654437" y="1856058"/>
            <a:ext cx="5189859" cy="980579"/>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rot="0" vert="horz" wrap="square" lIns="91440" tIns="45720" rIns="91440" bIns="45720" anchor="t" anchorCtr="0">
            <a:noAutofit/>
          </a:bodyPr>
          <a:lstStyle/>
          <a:p>
            <a:pPr algn="ctr">
              <a:lnSpc>
                <a:spcPct val="115000"/>
              </a:lnSpc>
              <a:spcAft>
                <a:spcPts val="800"/>
              </a:spcAft>
            </a:pPr>
            <a:r>
              <a:rPr lang="es-CO" sz="1200" b="1" spc="60" dirty="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Hay un nivel de confianza por parte de los asociados para ahorrar, y existe una inclusión financiera adecuada. </a:t>
            </a:r>
            <a:r>
              <a:rPr lang="es-MX" sz="1200" b="1" spc="60" dirty="0">
                <a:solidFill>
                  <a:srgbClr val="000000"/>
                </a:solidFill>
                <a:latin typeface="Tahoma" panose="020B0604030504040204" pitchFamily="34" charset="0"/>
                <a:cs typeface="Times New Roman" panose="02020603050405020304" pitchFamily="18" charset="0"/>
              </a:rPr>
              <a:t>En el 2020 se desembolsaron </a:t>
            </a:r>
            <a:r>
              <a:rPr lang="es-MX" sz="1200" b="1" spc="60" dirty="0" err="1">
                <a:solidFill>
                  <a:srgbClr val="000000"/>
                </a:solidFill>
                <a:latin typeface="Tahoma" panose="020B0604030504040204" pitchFamily="34" charset="0"/>
                <a:cs typeface="Times New Roman" panose="02020603050405020304" pitchFamily="18" charset="0"/>
              </a:rPr>
              <a:t>xxx</a:t>
            </a:r>
            <a:r>
              <a:rPr lang="es-MX" sz="1200" b="1" spc="60" dirty="0">
                <a:solidFill>
                  <a:srgbClr val="000000"/>
                </a:solidFill>
                <a:latin typeface="Tahoma" panose="020B0604030504040204" pitchFamily="34" charset="0"/>
                <a:cs typeface="Times New Roman" panose="02020603050405020304" pitchFamily="18" charset="0"/>
              </a:rPr>
              <a:t> créditos inferiores a 3 SMMLV para promover la inclusión financiera.</a:t>
            </a:r>
            <a:endParaRPr lang="es-CO" sz="1200" b="1" spc="60" dirty="0">
              <a:solidFill>
                <a:srgbClr val="000000"/>
              </a:solidFill>
              <a:latin typeface="Tahoma" panose="020B0604030504040204" pitchFamily="34" charset="0"/>
              <a:cs typeface="Times New Roman" panose="02020603050405020304" pitchFamily="18" charset="0"/>
            </a:endParaRPr>
          </a:p>
          <a:p>
            <a:pPr algn="ctr">
              <a:lnSpc>
                <a:spcPct val="115000"/>
              </a:lnSpc>
              <a:spcAft>
                <a:spcPts val="800"/>
              </a:spcAft>
            </a:pP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Flecha: cheurón 10">
            <a:extLst>
              <a:ext uri="{FF2B5EF4-FFF2-40B4-BE49-F238E27FC236}">
                <a16:creationId xmlns:a16="http://schemas.microsoft.com/office/drawing/2014/main" id="{EE80C0D5-4AF4-4319-95CC-D4BE7D3F5BCD}"/>
              </a:ext>
            </a:extLst>
          </p:cNvPr>
          <p:cNvSpPr/>
          <p:nvPr/>
        </p:nvSpPr>
        <p:spPr>
          <a:xfrm>
            <a:off x="5971179" y="3676235"/>
            <a:ext cx="330695" cy="767614"/>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tx1"/>
              </a:solidFill>
            </a:endParaRPr>
          </a:p>
        </p:txBody>
      </p:sp>
      <p:sp>
        <p:nvSpPr>
          <p:cNvPr id="12" name="Cerrar llave 11">
            <a:extLst>
              <a:ext uri="{FF2B5EF4-FFF2-40B4-BE49-F238E27FC236}">
                <a16:creationId xmlns:a16="http://schemas.microsoft.com/office/drawing/2014/main" id="{DB2A4779-C609-45DB-B85C-4F5C218A8435}"/>
              </a:ext>
            </a:extLst>
          </p:cNvPr>
          <p:cNvSpPr/>
          <p:nvPr/>
        </p:nvSpPr>
        <p:spPr>
          <a:xfrm>
            <a:off x="5908190" y="4834265"/>
            <a:ext cx="393684" cy="767615"/>
          </a:xfrm>
          <a:prstGeom prst="rightBrace">
            <a:avLst/>
          </a:prstGeom>
          <a:ln w="57150"/>
        </p:spPr>
        <p:style>
          <a:lnRef idx="2">
            <a:schemeClr val="accent4"/>
          </a:lnRef>
          <a:fillRef idx="0">
            <a:schemeClr val="accent4"/>
          </a:fillRef>
          <a:effectRef idx="1">
            <a:schemeClr val="accent4"/>
          </a:effectRef>
          <a:fontRef idx="minor">
            <a:schemeClr val="tx1"/>
          </a:fontRef>
        </p:style>
        <p:txBody>
          <a:bodyPr rtlCol="0" anchor="ctr"/>
          <a:lstStyle/>
          <a:p>
            <a:pPr algn="ctr"/>
            <a:endParaRPr lang="es-CO"/>
          </a:p>
        </p:txBody>
      </p:sp>
      <p:sp>
        <p:nvSpPr>
          <p:cNvPr id="13" name="Cuadro de texto 2">
            <a:extLst>
              <a:ext uri="{FF2B5EF4-FFF2-40B4-BE49-F238E27FC236}">
                <a16:creationId xmlns:a16="http://schemas.microsoft.com/office/drawing/2014/main" id="{1F8DE591-43DF-4271-AA80-4FFFE872EFD9}"/>
              </a:ext>
            </a:extLst>
          </p:cNvPr>
          <p:cNvSpPr txBox="1">
            <a:spLocks noChangeArrowheads="1"/>
          </p:cNvSpPr>
          <p:nvPr/>
        </p:nvSpPr>
        <p:spPr bwMode="auto">
          <a:xfrm>
            <a:off x="6654437" y="2962732"/>
            <a:ext cx="5189859" cy="114914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ot="0" vert="horz" wrap="square" lIns="91440" tIns="45720" rIns="91440" bIns="45720" anchor="t" anchorCtr="0">
            <a:noAutofit/>
          </a:bodyPr>
          <a:lstStyle/>
          <a:p>
            <a:pPr algn="ctr">
              <a:lnSpc>
                <a:spcPct val="115000"/>
              </a:lnSpc>
              <a:spcAft>
                <a:spcPts val="800"/>
              </a:spcAft>
            </a:pPr>
            <a:r>
              <a:rPr lang="es-CO" sz="1200" b="1" spc="60" dirty="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La cooperativa debe fortalecerse patrimonialmente para alcanzar un nivel adecuado de su capital institucional. El resultado evidenciado en los fondos sociales responde a la que los montos ejecutados en el año 2020 fueron menores a los de 2019</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4" name="Text Box 37">
            <a:extLst>
              <a:ext uri="{FF2B5EF4-FFF2-40B4-BE49-F238E27FC236}">
                <a16:creationId xmlns:a16="http://schemas.microsoft.com/office/drawing/2014/main" id="{5E6F8068-1E8A-40B6-903B-3ECCDACF164C}"/>
              </a:ext>
            </a:extLst>
          </p:cNvPr>
          <p:cNvSpPr txBox="1">
            <a:spLocks noChangeArrowheads="1"/>
          </p:cNvSpPr>
          <p:nvPr/>
        </p:nvSpPr>
        <p:spPr bwMode="auto">
          <a:xfrm>
            <a:off x="6654437" y="4452737"/>
            <a:ext cx="5189859" cy="1149143"/>
          </a:xfrm>
          <a:prstGeom prst="rect">
            <a:avLst/>
          </a:prstGeom>
          <a:ln/>
        </p:spPr>
        <p:style>
          <a:lnRef idx="2">
            <a:schemeClr val="accent6"/>
          </a:lnRef>
          <a:fillRef idx="1">
            <a:schemeClr val="lt1"/>
          </a:fillRef>
          <a:effectRef idx="0">
            <a:schemeClr val="accent6"/>
          </a:effectRef>
          <a:fontRef idx="minor">
            <a:schemeClr val="dk1"/>
          </a:fontRef>
        </p:style>
        <p:txBody>
          <a:bodyPr rot="0" vert="horz" wrap="square" lIns="0" tIns="0" rIns="0" bIns="0" anchor="t" anchorCtr="0" upright="1">
            <a:noAutofit/>
          </a:bodyPr>
          <a:lstStyle/>
          <a:p>
            <a:pPr marL="127635" algn="ctr">
              <a:lnSpc>
                <a:spcPts val="1710"/>
              </a:lnSpc>
              <a:spcBef>
                <a:spcPts val="1405"/>
              </a:spcBef>
              <a:spcAft>
                <a:spcPts val="800"/>
              </a:spcAft>
            </a:pPr>
            <a:r>
              <a:rPr lang="es-MX" sz="1200" b="1" spc="60" dirty="0">
                <a:solidFill>
                  <a:srgbClr val="000000"/>
                </a:solidFill>
                <a:latin typeface="Tahoma" panose="020B0604030504040204" pitchFamily="34" charset="0"/>
                <a:cs typeface="Times New Roman" panose="02020603050405020304" pitchFamily="18" charset="0"/>
              </a:rPr>
              <a:t>La cobertura de los programas y beneficios sociales presentó un resultado muy positivo; sin embargo, se debe trabajar en la segmentación de la base participante, para que se impacte la mayor cantidad de asociados posible.</a:t>
            </a:r>
          </a:p>
        </p:txBody>
      </p:sp>
    </p:spTree>
    <p:extLst>
      <p:ext uri="{BB962C8B-B14F-4D97-AF65-F5344CB8AC3E}">
        <p14:creationId xmlns:p14="http://schemas.microsoft.com/office/powerpoint/2010/main" val="2524852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74783D51-4D8E-404F-B0C5-26770549AD5B}"/>
              </a:ext>
            </a:extLst>
          </p:cNvPr>
          <p:cNvGrpSpPr/>
          <p:nvPr/>
        </p:nvGrpSpPr>
        <p:grpSpPr>
          <a:xfrm>
            <a:off x="718599" y="929535"/>
            <a:ext cx="10754802" cy="1920239"/>
            <a:chOff x="55854" y="244129"/>
            <a:chExt cx="5004517" cy="1560304"/>
          </a:xfrm>
        </p:grpSpPr>
        <p:sp>
          <p:nvSpPr>
            <p:cNvPr id="6" name="Cuadro de texto 2">
              <a:extLst>
                <a:ext uri="{FF2B5EF4-FFF2-40B4-BE49-F238E27FC236}">
                  <a16:creationId xmlns:a16="http://schemas.microsoft.com/office/drawing/2014/main" id="{4E2BA309-E9BD-49E0-BE51-40BC1BA0CB0A}"/>
                </a:ext>
              </a:extLst>
            </p:cNvPr>
            <p:cNvSpPr txBox="1">
              <a:spLocks noChangeArrowheads="1"/>
            </p:cNvSpPr>
            <p:nvPr/>
          </p:nvSpPr>
          <p:spPr bwMode="auto">
            <a:xfrm>
              <a:off x="551871" y="366757"/>
              <a:ext cx="4508500" cy="1149223"/>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lnSpc>
                  <a:spcPct val="115000"/>
                </a:lnSpc>
                <a:spcAft>
                  <a:spcPts val="800"/>
                </a:spcAft>
              </a:pPr>
              <a:r>
                <a:rPr lang="es-MX" sz="1800" dirty="0">
                  <a:effectLst/>
                  <a:latin typeface="Tahoma" panose="020B0604030504040204" pitchFamily="34" charset="0"/>
                  <a:ea typeface="Times New Roman" panose="02020603050405020304" pitchFamily="18" charset="0"/>
                  <a:cs typeface="Times New Roman" panose="02020603050405020304" pitchFamily="18" charset="0"/>
                </a:rPr>
                <a:t>CUARTO PRINCIPIO:</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800"/>
                </a:spcAft>
              </a:pPr>
              <a:r>
                <a:rPr lang="es-MX" sz="1800" b="1" dirty="0">
                  <a:effectLst/>
                  <a:latin typeface="Tahoma" panose="020B0604030504040204" pitchFamily="34" charset="0"/>
                  <a:ea typeface="Times New Roman" panose="02020603050405020304" pitchFamily="18" charset="0"/>
                  <a:cs typeface="Times New Roman" panose="02020603050405020304" pitchFamily="18" charset="0"/>
                </a:rPr>
                <a:t>FORMACIÓN E INFORMACIÓN PARA SUS MIEMBROS, DE MANERA PERMANENTE OPORTUNA Y PROGRESIVA </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Cuadro de texto 530">
              <a:extLst>
                <a:ext uri="{FF2B5EF4-FFF2-40B4-BE49-F238E27FC236}">
                  <a16:creationId xmlns:a16="http://schemas.microsoft.com/office/drawing/2014/main" id="{D5193052-3891-4269-B489-ACAA204E2BE4}"/>
                </a:ext>
              </a:extLst>
            </p:cNvPr>
            <p:cNvSpPr txBox="1">
              <a:spLocks noChangeArrowheads="1"/>
            </p:cNvSpPr>
            <p:nvPr/>
          </p:nvSpPr>
          <p:spPr bwMode="auto">
            <a:xfrm>
              <a:off x="55854" y="244129"/>
              <a:ext cx="725214" cy="156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just">
                <a:lnSpc>
                  <a:spcPts val="14665"/>
                </a:lnSpc>
                <a:spcAft>
                  <a:spcPts val="800"/>
                </a:spcAft>
              </a:pPr>
              <a:r>
                <a:rPr lang="es-MX" sz="13500" dirty="0">
                  <a:effectLst/>
                  <a:latin typeface="Arial Narrow" panose="020B0606020202030204" pitchFamily="34" charset="0"/>
                  <a:ea typeface="Times New Roman" panose="02020603050405020304" pitchFamily="18" charset="0"/>
                  <a:cs typeface="Times New Roman" panose="02020603050405020304" pitchFamily="18" charset="0"/>
                </a:rPr>
                <a:t>4.</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graphicFrame>
        <p:nvGraphicFramePr>
          <p:cNvPr id="8" name="Tabla 7">
            <a:extLst>
              <a:ext uri="{FF2B5EF4-FFF2-40B4-BE49-F238E27FC236}">
                <a16:creationId xmlns:a16="http://schemas.microsoft.com/office/drawing/2014/main" id="{D40CACFD-86A1-44AD-A780-C9F0C582BD20}"/>
              </a:ext>
            </a:extLst>
          </p:cNvPr>
          <p:cNvGraphicFramePr>
            <a:graphicFrameLocks noGrp="1"/>
          </p:cNvGraphicFramePr>
          <p:nvPr>
            <p:extLst>
              <p:ext uri="{D42A27DB-BD31-4B8C-83A1-F6EECF244321}">
                <p14:modId xmlns:p14="http://schemas.microsoft.com/office/powerpoint/2010/main" val="1672521901"/>
              </p:ext>
            </p:extLst>
          </p:nvPr>
        </p:nvGraphicFramePr>
        <p:xfrm>
          <a:off x="718599" y="2494780"/>
          <a:ext cx="5602687" cy="3609736"/>
        </p:xfrm>
        <a:graphic>
          <a:graphicData uri="http://schemas.openxmlformats.org/drawingml/2006/table">
            <a:tbl>
              <a:tblPr/>
              <a:tblGrid>
                <a:gridCol w="3480740">
                  <a:extLst>
                    <a:ext uri="{9D8B030D-6E8A-4147-A177-3AD203B41FA5}">
                      <a16:colId xmlns:a16="http://schemas.microsoft.com/office/drawing/2014/main" val="3782990157"/>
                    </a:ext>
                  </a:extLst>
                </a:gridCol>
                <a:gridCol w="1358790">
                  <a:extLst>
                    <a:ext uri="{9D8B030D-6E8A-4147-A177-3AD203B41FA5}">
                      <a16:colId xmlns:a16="http://schemas.microsoft.com/office/drawing/2014/main" val="3244700050"/>
                    </a:ext>
                  </a:extLst>
                </a:gridCol>
                <a:gridCol w="763157">
                  <a:extLst>
                    <a:ext uri="{9D8B030D-6E8A-4147-A177-3AD203B41FA5}">
                      <a16:colId xmlns:a16="http://schemas.microsoft.com/office/drawing/2014/main" val="521256159"/>
                    </a:ext>
                  </a:extLst>
                </a:gridCol>
              </a:tblGrid>
              <a:tr h="551572">
                <a:tc>
                  <a:txBody>
                    <a:bodyPr/>
                    <a:lstStyle/>
                    <a:p>
                      <a:pPr algn="ctr" fontAlgn="ctr"/>
                      <a:r>
                        <a:rPr lang="es-CO" sz="1400" b="1" i="0" u="none" strike="noStrike" dirty="0">
                          <a:solidFill>
                            <a:srgbClr val="FFFFFF"/>
                          </a:solidFill>
                          <a:effectLst/>
                          <a:latin typeface="Arial Narrow" panose="020B0606020202030204" pitchFamily="34" charset="0"/>
                        </a:rPr>
                        <a:t>NOMBRE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tc>
                  <a:txBody>
                    <a:bodyPr/>
                    <a:lstStyle/>
                    <a:p>
                      <a:pPr algn="ctr" fontAlgn="ctr"/>
                      <a:r>
                        <a:rPr lang="es-CO" sz="1400" b="1" i="0" u="none" strike="noStrike">
                          <a:solidFill>
                            <a:srgbClr val="FFFFFF"/>
                          </a:solidFill>
                          <a:effectLst/>
                          <a:latin typeface="Arial Narrow" panose="020B0606020202030204" pitchFamily="34" charset="0"/>
                        </a:rPr>
                        <a:t>INDICADORES DIC 2020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tc>
                  <a:txBody>
                    <a:bodyPr/>
                    <a:lstStyle/>
                    <a:p>
                      <a:pPr algn="ctr" fontAlgn="ctr"/>
                      <a:r>
                        <a:rPr lang="es-CO" sz="1400" b="1" i="0" u="none" strike="noStrike" dirty="0">
                          <a:solidFill>
                            <a:srgbClr val="FFFFFF"/>
                          </a:solidFill>
                          <a:effectLst/>
                          <a:latin typeface="Arial Narrow" panose="020B0606020202030204" pitchFamily="34" charset="0"/>
                        </a:rPr>
                        <a:t>SCORE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extLst>
                  <a:ext uri="{0D108BD9-81ED-4DB2-BD59-A6C34878D82A}">
                    <a16:rowId xmlns:a16="http://schemas.microsoft.com/office/drawing/2014/main" val="919608240"/>
                  </a:ext>
                </a:extLst>
              </a:tr>
              <a:tr h="509694">
                <a:tc>
                  <a:txBody>
                    <a:bodyPr/>
                    <a:lstStyle/>
                    <a:p>
                      <a:pPr algn="l" fontAlgn="ctr"/>
                      <a:r>
                        <a:rPr lang="es-MX" sz="1400" b="0" i="0" u="none" strike="noStrike" dirty="0">
                          <a:solidFill>
                            <a:srgbClr val="000000"/>
                          </a:solidFill>
                          <a:effectLst/>
                          <a:latin typeface="Arial Narrow" panose="020B0606020202030204" pitchFamily="34" charset="0"/>
                        </a:rPr>
                        <a:t>Participación de la educación, formación e información.</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3%</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FFFF00"/>
                          </a:solidFill>
                          <a:effectLst/>
                          <a:latin typeface="Arial Narrow" panose="020B0606020202030204" pitchFamily="34" charset="0"/>
                        </a:rPr>
                        <a:t>AMARILLO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00"/>
                    </a:solidFill>
                  </a:tcPr>
                </a:tc>
                <a:extLst>
                  <a:ext uri="{0D108BD9-81ED-4DB2-BD59-A6C34878D82A}">
                    <a16:rowId xmlns:a16="http://schemas.microsoft.com/office/drawing/2014/main" val="3030426934"/>
                  </a:ext>
                </a:extLst>
              </a:tr>
              <a:tr h="509694">
                <a:tc>
                  <a:txBody>
                    <a:bodyPr/>
                    <a:lstStyle/>
                    <a:p>
                      <a:pPr algn="l" fontAlgn="ctr"/>
                      <a:r>
                        <a:rPr lang="es-MX" sz="1400" b="0" i="0" u="none" strike="noStrike" dirty="0">
                          <a:solidFill>
                            <a:srgbClr val="000000"/>
                          </a:solidFill>
                          <a:effectLst/>
                          <a:latin typeface="Arial Narrow" panose="020B0606020202030204" pitchFamily="34" charset="0"/>
                        </a:rPr>
                        <a:t>Cobertura en procesos de educación, formación e información para asociados</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25%</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92D050"/>
                          </a:solidFill>
                          <a:effectLst/>
                          <a:latin typeface="Arial Narrow" panose="020B0606020202030204" pitchFamily="34" charset="0"/>
                        </a:rPr>
                        <a:t>VERDE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92D050"/>
                    </a:solidFill>
                  </a:tcPr>
                </a:tc>
                <a:extLst>
                  <a:ext uri="{0D108BD9-81ED-4DB2-BD59-A6C34878D82A}">
                    <a16:rowId xmlns:a16="http://schemas.microsoft.com/office/drawing/2014/main" val="452612496"/>
                  </a:ext>
                </a:extLst>
              </a:tr>
              <a:tr h="509694">
                <a:tc>
                  <a:txBody>
                    <a:bodyPr/>
                    <a:lstStyle/>
                    <a:p>
                      <a:pPr algn="l" fontAlgn="ctr"/>
                      <a:r>
                        <a:rPr lang="es-MX" sz="1400" b="0" i="0" u="none" strike="noStrike" dirty="0">
                          <a:solidFill>
                            <a:srgbClr val="000000"/>
                          </a:solidFill>
                          <a:effectLst/>
                          <a:latin typeface="Arial Narrow" panose="020B0606020202030204" pitchFamily="34" charset="0"/>
                        </a:rPr>
                        <a:t>Participación en procesos de educación, formación e información  para directivos</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90%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92D050"/>
                          </a:solidFill>
                          <a:effectLst/>
                          <a:latin typeface="Arial Narrow" panose="020B0606020202030204" pitchFamily="34" charset="0"/>
                        </a:rPr>
                        <a:t>VERDE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92D050"/>
                    </a:solidFill>
                  </a:tcPr>
                </a:tc>
                <a:extLst>
                  <a:ext uri="{0D108BD9-81ED-4DB2-BD59-A6C34878D82A}">
                    <a16:rowId xmlns:a16="http://schemas.microsoft.com/office/drawing/2014/main" val="1680245666"/>
                  </a:ext>
                </a:extLst>
              </a:tr>
              <a:tr h="509694">
                <a:tc>
                  <a:txBody>
                    <a:bodyPr/>
                    <a:lstStyle/>
                    <a:p>
                      <a:pPr algn="l" fontAlgn="ctr"/>
                      <a:r>
                        <a:rPr lang="es-MX" sz="1400" b="0" i="0" u="none" strike="noStrike" dirty="0">
                          <a:solidFill>
                            <a:srgbClr val="000000"/>
                          </a:solidFill>
                          <a:effectLst/>
                          <a:latin typeface="Arial Narrow" panose="020B0606020202030204" pitchFamily="34" charset="0"/>
                        </a:rPr>
                        <a:t>Participación en procesos de  educación, formación e información para empleados.</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90%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92D050"/>
                          </a:solidFill>
                          <a:effectLst/>
                          <a:latin typeface="Arial Narrow" panose="020B0606020202030204" pitchFamily="34" charset="0"/>
                        </a:rPr>
                        <a:t>VERDE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92D050"/>
                    </a:solidFill>
                  </a:tcPr>
                </a:tc>
                <a:extLst>
                  <a:ext uri="{0D108BD9-81ED-4DB2-BD59-A6C34878D82A}">
                    <a16:rowId xmlns:a16="http://schemas.microsoft.com/office/drawing/2014/main" val="4116033524"/>
                  </a:ext>
                </a:extLst>
              </a:tr>
              <a:tr h="509694">
                <a:tc>
                  <a:txBody>
                    <a:bodyPr/>
                    <a:lstStyle/>
                    <a:p>
                      <a:pPr algn="l" fontAlgn="ctr"/>
                      <a:r>
                        <a:rPr lang="es-CO" sz="1400" b="0" i="0" u="none" strike="noStrike">
                          <a:solidFill>
                            <a:srgbClr val="000000"/>
                          </a:solidFill>
                          <a:effectLst/>
                          <a:latin typeface="Arial Narrow" panose="020B0606020202030204" pitchFamily="34" charset="0"/>
                        </a:rPr>
                        <a:t>Difusión cooperativa y solidaria</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0,00%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C00000"/>
                          </a:solidFill>
                          <a:effectLst/>
                          <a:latin typeface="Arial Narrow" panose="020B0606020202030204" pitchFamily="34" charset="0"/>
                        </a:rPr>
                        <a:t>ROJO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C00000"/>
                    </a:solidFill>
                  </a:tcPr>
                </a:tc>
                <a:extLst>
                  <a:ext uri="{0D108BD9-81ED-4DB2-BD59-A6C34878D82A}">
                    <a16:rowId xmlns:a16="http://schemas.microsoft.com/office/drawing/2014/main" val="63705451"/>
                  </a:ext>
                </a:extLst>
              </a:tr>
              <a:tr h="509694">
                <a:tc>
                  <a:txBody>
                    <a:bodyPr/>
                    <a:lstStyle/>
                    <a:p>
                      <a:pPr algn="l" fontAlgn="ctr"/>
                      <a:r>
                        <a:rPr lang="es-MX" sz="1400" b="0" i="0" u="none" strike="noStrike">
                          <a:solidFill>
                            <a:srgbClr val="000000"/>
                          </a:solidFill>
                          <a:effectLst/>
                          <a:latin typeface="Arial Narrow" panose="020B0606020202030204" pitchFamily="34" charset="0"/>
                        </a:rPr>
                        <a:t>Crecimiento de inversión en educación, formación e información.</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1%</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C00000"/>
                          </a:solidFill>
                          <a:effectLst/>
                          <a:latin typeface="Arial Narrow" panose="020B0606020202030204" pitchFamily="34" charset="0"/>
                        </a:rPr>
                        <a:t>ROJO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C00000"/>
                    </a:solidFill>
                  </a:tcPr>
                </a:tc>
                <a:extLst>
                  <a:ext uri="{0D108BD9-81ED-4DB2-BD59-A6C34878D82A}">
                    <a16:rowId xmlns:a16="http://schemas.microsoft.com/office/drawing/2014/main" val="3009674502"/>
                  </a:ext>
                </a:extLst>
              </a:tr>
            </a:tbl>
          </a:graphicData>
        </a:graphic>
      </p:graphicFrame>
      <p:sp>
        <p:nvSpPr>
          <p:cNvPr id="9" name="Cerrar llave 8">
            <a:extLst>
              <a:ext uri="{FF2B5EF4-FFF2-40B4-BE49-F238E27FC236}">
                <a16:creationId xmlns:a16="http://schemas.microsoft.com/office/drawing/2014/main" id="{0B26F34B-426B-4F81-86EC-5F87AD9B4F78}"/>
              </a:ext>
            </a:extLst>
          </p:cNvPr>
          <p:cNvSpPr/>
          <p:nvPr/>
        </p:nvSpPr>
        <p:spPr>
          <a:xfrm>
            <a:off x="6628975" y="3298117"/>
            <a:ext cx="393684" cy="1541872"/>
          </a:xfrm>
          <a:prstGeom prst="rightBrace">
            <a:avLst/>
          </a:prstGeom>
          <a:ln w="57150"/>
        </p:spPr>
        <p:style>
          <a:lnRef idx="2">
            <a:schemeClr val="accent4"/>
          </a:lnRef>
          <a:fillRef idx="0">
            <a:schemeClr val="accent4"/>
          </a:fillRef>
          <a:effectRef idx="1">
            <a:schemeClr val="accent4"/>
          </a:effectRef>
          <a:fontRef idx="minor">
            <a:schemeClr val="tx1"/>
          </a:fontRef>
        </p:style>
        <p:txBody>
          <a:bodyPr rtlCol="0" anchor="ctr"/>
          <a:lstStyle/>
          <a:p>
            <a:pPr algn="ctr"/>
            <a:endParaRPr lang="es-CO"/>
          </a:p>
        </p:txBody>
      </p:sp>
      <p:sp>
        <p:nvSpPr>
          <p:cNvPr id="10" name="Cuadro de texto 2">
            <a:extLst>
              <a:ext uri="{FF2B5EF4-FFF2-40B4-BE49-F238E27FC236}">
                <a16:creationId xmlns:a16="http://schemas.microsoft.com/office/drawing/2014/main" id="{CA320940-0E28-4FEB-9033-92E363516152}"/>
              </a:ext>
            </a:extLst>
          </p:cNvPr>
          <p:cNvSpPr txBox="1">
            <a:spLocks noChangeArrowheads="1"/>
          </p:cNvSpPr>
          <p:nvPr/>
        </p:nvSpPr>
        <p:spPr bwMode="auto">
          <a:xfrm>
            <a:off x="7525544" y="3460993"/>
            <a:ext cx="4163571" cy="121612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rot="0" vert="horz" wrap="square" lIns="91440" tIns="45720" rIns="91440" bIns="45720" anchor="t" anchorCtr="0">
            <a:noAutofit/>
          </a:bodyPr>
          <a:lstStyle/>
          <a:p>
            <a:pPr algn="ctr">
              <a:lnSpc>
                <a:spcPct val="115000"/>
              </a:lnSpc>
              <a:spcAft>
                <a:spcPts val="800"/>
              </a:spcAft>
            </a:pPr>
            <a:r>
              <a:rPr lang="es-MX" sz="1200" b="1" spc="60" dirty="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Los directivos y colaboradores de la cooperativa cuentan con un buen esquema de capacitación y formación. En el caso de los asociados se podría implementar estrategias de empoderamiento y participación eventos.</a:t>
            </a:r>
            <a:endParaRPr lang="es-CO" sz="1200" b="1" spc="60" dirty="0">
              <a:solidFill>
                <a:srgbClr val="000000"/>
              </a:solidFill>
              <a:latin typeface="Tahoma" panose="020B0604030504040204" pitchFamily="34" charset="0"/>
              <a:cs typeface="Times New Roman" panose="02020603050405020304" pitchFamily="18" charset="0"/>
            </a:endParaRPr>
          </a:p>
          <a:p>
            <a:pPr algn="ctr">
              <a:lnSpc>
                <a:spcPct val="115000"/>
              </a:lnSpc>
              <a:spcAft>
                <a:spcPts val="800"/>
              </a:spcAft>
            </a:pP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Flecha: cheurón 10">
            <a:extLst>
              <a:ext uri="{FF2B5EF4-FFF2-40B4-BE49-F238E27FC236}">
                <a16:creationId xmlns:a16="http://schemas.microsoft.com/office/drawing/2014/main" id="{06BAD522-310D-4B8A-ABBD-751ECF398C7B}"/>
              </a:ext>
            </a:extLst>
          </p:cNvPr>
          <p:cNvSpPr/>
          <p:nvPr/>
        </p:nvSpPr>
        <p:spPr>
          <a:xfrm>
            <a:off x="6660469" y="5259519"/>
            <a:ext cx="330695" cy="767614"/>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tx1"/>
              </a:solidFill>
            </a:endParaRPr>
          </a:p>
        </p:txBody>
      </p:sp>
      <p:sp>
        <p:nvSpPr>
          <p:cNvPr id="12" name="Cuadro de texto 2">
            <a:extLst>
              <a:ext uri="{FF2B5EF4-FFF2-40B4-BE49-F238E27FC236}">
                <a16:creationId xmlns:a16="http://schemas.microsoft.com/office/drawing/2014/main" id="{345DBD4A-5F48-4DAA-9E90-E0C8E66EA53C}"/>
              </a:ext>
            </a:extLst>
          </p:cNvPr>
          <p:cNvSpPr txBox="1">
            <a:spLocks noChangeArrowheads="1"/>
          </p:cNvSpPr>
          <p:nvPr/>
        </p:nvSpPr>
        <p:spPr bwMode="auto">
          <a:xfrm>
            <a:off x="7525544" y="5082849"/>
            <a:ext cx="4163571" cy="560477"/>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ot="0" vert="horz" wrap="square" lIns="91440" tIns="45720" rIns="91440" bIns="45720" anchor="t" anchorCtr="0">
            <a:noAutofit/>
          </a:bodyPr>
          <a:lstStyle/>
          <a:p>
            <a:pPr algn="ctr">
              <a:lnSpc>
                <a:spcPct val="115000"/>
              </a:lnSpc>
              <a:spcAft>
                <a:spcPts val="800"/>
              </a:spcAft>
            </a:pPr>
            <a:r>
              <a:rPr lang="es-CO" sz="1200" b="1" spc="60" dirty="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La cooperativa debe trabajar en la difusión del modelo solidario</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6498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id="{A685A884-E1A2-42B7-BA98-14A042CA0EEF}"/>
              </a:ext>
            </a:extLst>
          </p:cNvPr>
          <p:cNvGraphicFramePr>
            <a:graphicFrameLocks noGrp="1"/>
          </p:cNvGraphicFramePr>
          <p:nvPr>
            <p:extLst>
              <p:ext uri="{D42A27DB-BD31-4B8C-83A1-F6EECF244321}">
                <p14:modId xmlns:p14="http://schemas.microsoft.com/office/powerpoint/2010/main" val="3199328578"/>
              </p:ext>
            </p:extLst>
          </p:nvPr>
        </p:nvGraphicFramePr>
        <p:xfrm>
          <a:off x="597043" y="3127962"/>
          <a:ext cx="5271052" cy="2385719"/>
        </p:xfrm>
        <a:graphic>
          <a:graphicData uri="http://schemas.openxmlformats.org/drawingml/2006/table">
            <a:tbl>
              <a:tblPr/>
              <a:tblGrid>
                <a:gridCol w="3434449">
                  <a:extLst>
                    <a:ext uri="{9D8B030D-6E8A-4147-A177-3AD203B41FA5}">
                      <a16:colId xmlns:a16="http://schemas.microsoft.com/office/drawing/2014/main" val="56723092"/>
                    </a:ext>
                  </a:extLst>
                </a:gridCol>
                <a:gridCol w="1207016">
                  <a:extLst>
                    <a:ext uri="{9D8B030D-6E8A-4147-A177-3AD203B41FA5}">
                      <a16:colId xmlns:a16="http://schemas.microsoft.com/office/drawing/2014/main" val="799175177"/>
                    </a:ext>
                  </a:extLst>
                </a:gridCol>
                <a:gridCol w="629587">
                  <a:extLst>
                    <a:ext uri="{9D8B030D-6E8A-4147-A177-3AD203B41FA5}">
                      <a16:colId xmlns:a16="http://schemas.microsoft.com/office/drawing/2014/main" val="1310110163"/>
                    </a:ext>
                  </a:extLst>
                </a:gridCol>
              </a:tblGrid>
              <a:tr h="495839">
                <a:tc>
                  <a:txBody>
                    <a:bodyPr/>
                    <a:lstStyle/>
                    <a:p>
                      <a:pPr algn="ctr" fontAlgn="ctr"/>
                      <a:r>
                        <a:rPr lang="es-CO" sz="1400" b="1" i="0" u="none" strike="noStrike" dirty="0">
                          <a:solidFill>
                            <a:srgbClr val="FFFFFF"/>
                          </a:solidFill>
                          <a:effectLst/>
                          <a:latin typeface="Arial Narrow" panose="020B0606020202030204" pitchFamily="34" charset="0"/>
                        </a:rPr>
                        <a:t>NOMBRE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tc>
                  <a:txBody>
                    <a:bodyPr/>
                    <a:lstStyle/>
                    <a:p>
                      <a:pPr algn="ctr" fontAlgn="ctr"/>
                      <a:r>
                        <a:rPr lang="es-CO" sz="1400" b="1" i="0" u="none" strike="noStrike">
                          <a:solidFill>
                            <a:srgbClr val="FFFFFF"/>
                          </a:solidFill>
                          <a:effectLst/>
                          <a:latin typeface="Arial Narrow" panose="020B0606020202030204" pitchFamily="34" charset="0"/>
                        </a:rPr>
                        <a:t>INDICADORES DIC 2020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tc>
                  <a:txBody>
                    <a:bodyPr/>
                    <a:lstStyle/>
                    <a:p>
                      <a:pPr algn="ctr" fontAlgn="ctr"/>
                      <a:r>
                        <a:rPr lang="es-CO" sz="1400" b="1" i="0" u="none" strike="noStrike" dirty="0">
                          <a:solidFill>
                            <a:srgbClr val="FFFFFF"/>
                          </a:solidFill>
                          <a:effectLst/>
                          <a:latin typeface="Arial Narrow" panose="020B0606020202030204" pitchFamily="34" charset="0"/>
                        </a:rPr>
                        <a:t>SCORE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extLst>
                  <a:ext uri="{0D108BD9-81ED-4DB2-BD59-A6C34878D82A}">
                    <a16:rowId xmlns:a16="http://schemas.microsoft.com/office/drawing/2014/main" val="2388638809"/>
                  </a:ext>
                </a:extLst>
              </a:tr>
              <a:tr h="377976">
                <a:tc>
                  <a:txBody>
                    <a:bodyPr/>
                    <a:lstStyle/>
                    <a:p>
                      <a:pPr algn="l" fontAlgn="ctr"/>
                      <a:r>
                        <a:rPr lang="es-CO" sz="1400" b="0" i="0" u="none" strike="noStrike" dirty="0">
                          <a:solidFill>
                            <a:srgbClr val="000000"/>
                          </a:solidFill>
                          <a:effectLst/>
                          <a:latin typeface="Arial Narrow" panose="020B0606020202030204" pitchFamily="34" charset="0"/>
                        </a:rPr>
                        <a:t>Fuentes de financiación externa</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000000"/>
                          </a:solidFill>
                          <a:effectLst/>
                          <a:latin typeface="Arial Narrow" panose="020B0606020202030204" pitchFamily="34" charset="0"/>
                        </a:rPr>
                        <a:t>0,00%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92D050"/>
                          </a:solidFill>
                          <a:effectLst/>
                          <a:latin typeface="Arial Narrow" panose="020B0606020202030204" pitchFamily="34" charset="0"/>
                        </a:rPr>
                        <a:t>VERDE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92D050"/>
                    </a:solidFill>
                  </a:tcPr>
                </a:tc>
                <a:extLst>
                  <a:ext uri="{0D108BD9-81ED-4DB2-BD59-A6C34878D82A}">
                    <a16:rowId xmlns:a16="http://schemas.microsoft.com/office/drawing/2014/main" val="1585928244"/>
                  </a:ext>
                </a:extLst>
              </a:tr>
              <a:tr h="377976">
                <a:tc>
                  <a:txBody>
                    <a:bodyPr/>
                    <a:lstStyle/>
                    <a:p>
                      <a:pPr algn="l" fontAlgn="ctr"/>
                      <a:r>
                        <a:rPr lang="es-CO" sz="1400" b="0" i="0" u="none" strike="noStrike" dirty="0">
                          <a:solidFill>
                            <a:srgbClr val="000000"/>
                          </a:solidFill>
                          <a:effectLst/>
                          <a:latin typeface="Arial Narrow" panose="020B0606020202030204" pitchFamily="34" charset="0"/>
                        </a:rPr>
                        <a:t>Concentración de depósitos</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13%</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C00000"/>
                          </a:solidFill>
                          <a:effectLst/>
                          <a:latin typeface="Arial Narrow" panose="020B0606020202030204" pitchFamily="34" charset="0"/>
                        </a:rPr>
                        <a:t>ROJO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C00000"/>
                    </a:solidFill>
                  </a:tcPr>
                </a:tc>
                <a:extLst>
                  <a:ext uri="{0D108BD9-81ED-4DB2-BD59-A6C34878D82A}">
                    <a16:rowId xmlns:a16="http://schemas.microsoft.com/office/drawing/2014/main" val="3967369158"/>
                  </a:ext>
                </a:extLst>
              </a:tr>
              <a:tr h="377976">
                <a:tc>
                  <a:txBody>
                    <a:bodyPr/>
                    <a:lstStyle/>
                    <a:p>
                      <a:pPr algn="l" fontAlgn="ctr"/>
                      <a:r>
                        <a:rPr lang="es-CO" sz="1400" b="0" i="0" u="none" strike="noStrike" dirty="0">
                          <a:solidFill>
                            <a:srgbClr val="000000"/>
                          </a:solidFill>
                          <a:effectLst/>
                          <a:latin typeface="Arial Narrow" panose="020B0606020202030204" pitchFamily="34" charset="0"/>
                        </a:rPr>
                        <a:t>Concentración de créditos</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19%</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C00000"/>
                          </a:solidFill>
                          <a:effectLst/>
                          <a:latin typeface="Arial Narrow" panose="020B0606020202030204" pitchFamily="34" charset="0"/>
                        </a:rPr>
                        <a:t>ROJO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C00000"/>
                    </a:solidFill>
                  </a:tcPr>
                </a:tc>
                <a:extLst>
                  <a:ext uri="{0D108BD9-81ED-4DB2-BD59-A6C34878D82A}">
                    <a16:rowId xmlns:a16="http://schemas.microsoft.com/office/drawing/2014/main" val="1989875800"/>
                  </a:ext>
                </a:extLst>
              </a:tr>
              <a:tr h="377976">
                <a:tc>
                  <a:txBody>
                    <a:bodyPr/>
                    <a:lstStyle/>
                    <a:p>
                      <a:pPr algn="l" fontAlgn="ctr"/>
                      <a:r>
                        <a:rPr lang="es-CO" sz="1400" b="0" i="0" u="none" strike="noStrike">
                          <a:solidFill>
                            <a:srgbClr val="000000"/>
                          </a:solidFill>
                          <a:effectLst/>
                          <a:latin typeface="Arial Narrow" panose="020B0606020202030204" pitchFamily="34" charset="0"/>
                        </a:rPr>
                        <a:t>Indicador de patrocinios</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0,00%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rowSpan="2">
                  <a:txBody>
                    <a:bodyPr/>
                    <a:lstStyle/>
                    <a:p>
                      <a:pPr algn="ctr" fontAlgn="ctr"/>
                      <a:r>
                        <a:rPr lang="es-CO" sz="1400" b="0" i="0" u="none" strike="noStrike" dirty="0">
                          <a:solidFill>
                            <a:srgbClr val="92D050"/>
                          </a:solidFill>
                          <a:effectLst/>
                          <a:latin typeface="Arial Narrow" panose="020B0606020202030204" pitchFamily="34" charset="0"/>
                        </a:rPr>
                        <a:t>VERDE</a:t>
                      </a:r>
                    </a:p>
                    <a:p>
                      <a:pPr algn="ctr" fontAlgn="ctr"/>
                      <a:r>
                        <a:rPr lang="es-CO" sz="1400" b="0" i="0" u="none" strike="noStrike" dirty="0">
                          <a:solidFill>
                            <a:srgbClr val="000000"/>
                          </a:solidFill>
                          <a:effectLst/>
                          <a:latin typeface="Arial Narrow" panose="020B0606020202030204" pitchFamily="34" charset="0"/>
                        </a:rPr>
                        <a:t> </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D050"/>
                    </a:solidFill>
                  </a:tcPr>
                </a:tc>
                <a:extLst>
                  <a:ext uri="{0D108BD9-81ED-4DB2-BD59-A6C34878D82A}">
                    <a16:rowId xmlns:a16="http://schemas.microsoft.com/office/drawing/2014/main" val="2106875042"/>
                  </a:ext>
                </a:extLst>
              </a:tr>
              <a:tr h="377976">
                <a:tc>
                  <a:txBody>
                    <a:bodyPr/>
                    <a:lstStyle/>
                    <a:p>
                      <a:pPr algn="l" fontAlgn="ctr"/>
                      <a:r>
                        <a:rPr lang="es-CO" sz="1400" b="0" i="0" u="none" strike="noStrike">
                          <a:solidFill>
                            <a:srgbClr val="000000"/>
                          </a:solidFill>
                          <a:effectLst/>
                          <a:latin typeface="Arial Narrow" panose="020B0606020202030204" pitchFamily="34" charset="0"/>
                        </a:rPr>
                        <a:t>Cultura de buen gobierno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100%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vMerge="1">
                  <a:txBody>
                    <a:bodyPr/>
                    <a:lstStyle/>
                    <a:p>
                      <a:pPr algn="ctr" fontAlgn="ctr"/>
                      <a:r>
                        <a:rPr lang="es-CO" sz="1400" b="0" i="0" u="none" strike="noStrike" dirty="0">
                          <a:solidFill>
                            <a:srgbClr val="000000"/>
                          </a:solidFill>
                          <a:effectLst/>
                          <a:latin typeface="Arial Narrow" panose="020B0606020202030204" pitchFamily="34" charset="0"/>
                        </a:rPr>
                        <a:t> </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466340230"/>
                  </a:ext>
                </a:extLst>
              </a:tr>
            </a:tbl>
          </a:graphicData>
        </a:graphic>
      </p:graphicFrame>
      <p:grpSp>
        <p:nvGrpSpPr>
          <p:cNvPr id="7" name="Grupo 6">
            <a:extLst>
              <a:ext uri="{FF2B5EF4-FFF2-40B4-BE49-F238E27FC236}">
                <a16:creationId xmlns:a16="http://schemas.microsoft.com/office/drawing/2014/main" id="{6EDB7E22-D7BF-43FF-8E18-7A169970ABB7}"/>
              </a:ext>
            </a:extLst>
          </p:cNvPr>
          <p:cNvGrpSpPr/>
          <p:nvPr/>
        </p:nvGrpSpPr>
        <p:grpSpPr>
          <a:xfrm>
            <a:off x="639603" y="1279484"/>
            <a:ext cx="10912793" cy="1920240"/>
            <a:chOff x="55854" y="127371"/>
            <a:chExt cx="5016522" cy="1560304"/>
          </a:xfrm>
        </p:grpSpPr>
        <p:sp>
          <p:nvSpPr>
            <p:cNvPr id="8" name="Cuadro de texto 2">
              <a:extLst>
                <a:ext uri="{FF2B5EF4-FFF2-40B4-BE49-F238E27FC236}">
                  <a16:creationId xmlns:a16="http://schemas.microsoft.com/office/drawing/2014/main" id="{C0EF8BEC-3C29-4969-8DD7-BB17357444DD}"/>
                </a:ext>
              </a:extLst>
            </p:cNvPr>
            <p:cNvSpPr txBox="1">
              <a:spLocks noChangeArrowheads="1"/>
            </p:cNvSpPr>
            <p:nvPr/>
          </p:nvSpPr>
          <p:spPr bwMode="auto">
            <a:xfrm>
              <a:off x="563876" y="409086"/>
              <a:ext cx="4508500" cy="1013103"/>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800"/>
                </a:spcAft>
              </a:pPr>
              <a:r>
                <a:rPr lang="es-MX" sz="1800" dirty="0">
                  <a:effectLst/>
                  <a:latin typeface="Tahoma" panose="020B0604030504040204" pitchFamily="34" charset="0"/>
                  <a:ea typeface="Times New Roman" panose="02020603050405020304" pitchFamily="18" charset="0"/>
                  <a:cs typeface="Times New Roman" panose="02020603050405020304" pitchFamily="18" charset="0"/>
                </a:rPr>
                <a:t>QUINTO PRINCIPIO:</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s-MX" sz="1800" b="1" dirty="0">
                  <a:effectLst/>
                  <a:latin typeface="Tahoma" panose="020B0604030504040204" pitchFamily="34" charset="0"/>
                  <a:ea typeface="Times New Roman" panose="02020603050405020304" pitchFamily="18" charset="0"/>
                  <a:cs typeface="Times New Roman" panose="02020603050405020304" pitchFamily="18" charset="0"/>
                </a:rPr>
                <a:t>AUTONOMÍA, AUTODETERMINACIÓN Y AUTOGOBIERNO</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Cuadro de texto 636">
              <a:extLst>
                <a:ext uri="{FF2B5EF4-FFF2-40B4-BE49-F238E27FC236}">
                  <a16:creationId xmlns:a16="http://schemas.microsoft.com/office/drawing/2014/main" id="{BEFC4AB3-3194-4C0B-B6A6-D43871B8E133}"/>
                </a:ext>
              </a:extLst>
            </p:cNvPr>
            <p:cNvSpPr txBox="1">
              <a:spLocks noChangeArrowheads="1"/>
            </p:cNvSpPr>
            <p:nvPr/>
          </p:nvSpPr>
          <p:spPr bwMode="auto">
            <a:xfrm>
              <a:off x="55854" y="127371"/>
              <a:ext cx="725214" cy="156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4665"/>
                </a:lnSpc>
                <a:spcAft>
                  <a:spcPts val="800"/>
                </a:spcAft>
              </a:pPr>
              <a:r>
                <a:rPr lang="es-MX" sz="13500" dirty="0">
                  <a:effectLst/>
                  <a:latin typeface="Arial Narrow" panose="020B0606020202030204" pitchFamily="34" charset="0"/>
                  <a:ea typeface="Times New Roman" panose="02020603050405020304" pitchFamily="18" charset="0"/>
                  <a:cs typeface="Times New Roman" panose="02020603050405020304" pitchFamily="18" charset="0"/>
                </a:rPr>
                <a:t>5.</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12" name="Flecha: curvada hacia arriba 11">
            <a:extLst>
              <a:ext uri="{FF2B5EF4-FFF2-40B4-BE49-F238E27FC236}">
                <a16:creationId xmlns:a16="http://schemas.microsoft.com/office/drawing/2014/main" id="{A57DECC4-2714-4DB6-8110-7CC6196B3E80}"/>
              </a:ext>
            </a:extLst>
          </p:cNvPr>
          <p:cNvSpPr/>
          <p:nvPr/>
        </p:nvSpPr>
        <p:spPr>
          <a:xfrm rot="20313128">
            <a:off x="5997461" y="3471150"/>
            <a:ext cx="1046569" cy="414688"/>
          </a:xfrm>
          <a:prstGeom prst="curvedUpArrow">
            <a:avLst>
              <a:gd name="adj1" fmla="val 25000"/>
              <a:gd name="adj2" fmla="val 78793"/>
              <a:gd name="adj3" fmla="val 4567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tx1"/>
              </a:solidFill>
            </a:endParaRPr>
          </a:p>
        </p:txBody>
      </p:sp>
      <p:sp>
        <p:nvSpPr>
          <p:cNvPr id="13" name="Cuadro de texto 2">
            <a:extLst>
              <a:ext uri="{FF2B5EF4-FFF2-40B4-BE49-F238E27FC236}">
                <a16:creationId xmlns:a16="http://schemas.microsoft.com/office/drawing/2014/main" id="{E4BD00C7-E03E-4815-AD09-20F7527B1F00}"/>
              </a:ext>
            </a:extLst>
          </p:cNvPr>
          <p:cNvSpPr txBox="1">
            <a:spLocks noChangeArrowheads="1"/>
          </p:cNvSpPr>
          <p:nvPr/>
        </p:nvSpPr>
        <p:spPr bwMode="auto">
          <a:xfrm>
            <a:off x="7083609" y="3115854"/>
            <a:ext cx="4346713" cy="562169"/>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rot="0" vert="horz" wrap="square" lIns="91440" tIns="45720" rIns="91440" bIns="45720" anchor="t" anchorCtr="0">
            <a:noAutofit/>
          </a:bodyPr>
          <a:lstStyle/>
          <a:p>
            <a:pPr algn="ctr">
              <a:lnSpc>
                <a:spcPct val="115000"/>
              </a:lnSpc>
              <a:spcAft>
                <a:spcPts val="800"/>
              </a:spcAft>
            </a:pPr>
            <a:r>
              <a:rPr lang="es-CO" sz="1200" b="1" spc="60" dirty="0">
                <a:solidFill>
                  <a:srgbClr val="000000"/>
                </a:solidFill>
                <a:latin typeface="Tahoma" panose="020B0604030504040204" pitchFamily="34" charset="0"/>
                <a:cs typeface="Times New Roman" panose="02020603050405020304" pitchFamily="18" charset="0"/>
              </a:rPr>
              <a:t>El endeudamiento a diciembre de 2020 fue del 0%</a:t>
            </a:r>
          </a:p>
        </p:txBody>
      </p:sp>
      <p:sp>
        <p:nvSpPr>
          <p:cNvPr id="14" name="Cerrar llave 13">
            <a:extLst>
              <a:ext uri="{FF2B5EF4-FFF2-40B4-BE49-F238E27FC236}">
                <a16:creationId xmlns:a16="http://schemas.microsoft.com/office/drawing/2014/main" id="{332039BF-989C-4892-A3FF-362DA7D62B3A}"/>
              </a:ext>
            </a:extLst>
          </p:cNvPr>
          <p:cNvSpPr/>
          <p:nvPr/>
        </p:nvSpPr>
        <p:spPr>
          <a:xfrm>
            <a:off x="6323903" y="4746066"/>
            <a:ext cx="393684" cy="767615"/>
          </a:xfrm>
          <a:prstGeom prst="rightBrace">
            <a:avLst/>
          </a:prstGeom>
          <a:ln w="57150"/>
        </p:spPr>
        <p:style>
          <a:lnRef idx="2">
            <a:schemeClr val="accent4"/>
          </a:lnRef>
          <a:fillRef idx="0">
            <a:schemeClr val="accent4"/>
          </a:fillRef>
          <a:effectRef idx="1">
            <a:schemeClr val="accent4"/>
          </a:effectRef>
          <a:fontRef idx="minor">
            <a:schemeClr val="tx1"/>
          </a:fontRef>
        </p:style>
        <p:txBody>
          <a:bodyPr rtlCol="0" anchor="ctr"/>
          <a:lstStyle/>
          <a:p>
            <a:pPr algn="ctr"/>
            <a:endParaRPr lang="es-CO"/>
          </a:p>
        </p:txBody>
      </p:sp>
      <p:sp>
        <p:nvSpPr>
          <p:cNvPr id="15" name="Flecha: cheurón 14">
            <a:extLst>
              <a:ext uri="{FF2B5EF4-FFF2-40B4-BE49-F238E27FC236}">
                <a16:creationId xmlns:a16="http://schemas.microsoft.com/office/drawing/2014/main" id="{2445CB10-B3D3-4366-A1DA-7AA66F2BCA6F}"/>
              </a:ext>
            </a:extLst>
          </p:cNvPr>
          <p:cNvSpPr/>
          <p:nvPr/>
        </p:nvSpPr>
        <p:spPr>
          <a:xfrm>
            <a:off x="6323903" y="4009813"/>
            <a:ext cx="330695" cy="641810"/>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tx1"/>
              </a:solidFill>
            </a:endParaRPr>
          </a:p>
        </p:txBody>
      </p:sp>
      <p:sp>
        <p:nvSpPr>
          <p:cNvPr id="16" name="Cuadro de texto 2">
            <a:extLst>
              <a:ext uri="{FF2B5EF4-FFF2-40B4-BE49-F238E27FC236}">
                <a16:creationId xmlns:a16="http://schemas.microsoft.com/office/drawing/2014/main" id="{7FE2D3C5-572C-4161-8385-AE62FF07AA67}"/>
              </a:ext>
            </a:extLst>
          </p:cNvPr>
          <p:cNvSpPr txBox="1">
            <a:spLocks noChangeArrowheads="1"/>
          </p:cNvSpPr>
          <p:nvPr/>
        </p:nvSpPr>
        <p:spPr bwMode="auto">
          <a:xfrm>
            <a:off x="7083610" y="3985741"/>
            <a:ext cx="4346713" cy="560477"/>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rot="0" vert="horz" wrap="square" lIns="91440" tIns="45720" rIns="91440" bIns="45720" anchor="t" anchorCtr="0">
            <a:noAutofit/>
          </a:bodyPr>
          <a:lstStyle/>
          <a:p>
            <a:pPr algn="ctr">
              <a:lnSpc>
                <a:spcPct val="115000"/>
              </a:lnSpc>
              <a:spcAft>
                <a:spcPts val="800"/>
              </a:spcAft>
            </a:pPr>
            <a:r>
              <a:rPr lang="es-CO" sz="1200" b="1" spc="60" dirty="0">
                <a:solidFill>
                  <a:srgbClr val="000000"/>
                </a:solidFill>
                <a:effectLst/>
                <a:latin typeface="Tahoma" panose="020B0604030504040204" pitchFamily="34" charset="0"/>
                <a:ea typeface="Calibri" panose="020F0502020204030204" pitchFamily="34" charset="0"/>
                <a:cs typeface="Times New Roman" panose="02020603050405020304" pitchFamily="18" charset="0"/>
              </a:rPr>
              <a:t>La cooperativa debe trabajar los niveles de concentración de ahorradores y deudores</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7" name="Text Box 37">
            <a:extLst>
              <a:ext uri="{FF2B5EF4-FFF2-40B4-BE49-F238E27FC236}">
                <a16:creationId xmlns:a16="http://schemas.microsoft.com/office/drawing/2014/main" id="{BF447D3C-D5D1-48B4-ACE9-19C6DBDCD978}"/>
              </a:ext>
            </a:extLst>
          </p:cNvPr>
          <p:cNvSpPr txBox="1">
            <a:spLocks noChangeArrowheads="1"/>
          </p:cNvSpPr>
          <p:nvPr/>
        </p:nvSpPr>
        <p:spPr bwMode="auto">
          <a:xfrm>
            <a:off x="7083610" y="4818544"/>
            <a:ext cx="4346713" cy="618144"/>
          </a:xfrm>
          <a:prstGeom prst="rect">
            <a:avLst/>
          </a:prstGeom>
          <a:ln/>
        </p:spPr>
        <p:style>
          <a:lnRef idx="2">
            <a:schemeClr val="accent6"/>
          </a:lnRef>
          <a:fillRef idx="1">
            <a:schemeClr val="lt1"/>
          </a:fillRef>
          <a:effectRef idx="0">
            <a:schemeClr val="accent6"/>
          </a:effectRef>
          <a:fontRef idx="minor">
            <a:schemeClr val="dk1"/>
          </a:fontRef>
        </p:style>
        <p:txBody>
          <a:bodyPr rot="0" vert="horz" wrap="square" lIns="0" tIns="0" rIns="0" bIns="0" anchor="t" anchorCtr="0" upright="1">
            <a:noAutofit/>
          </a:bodyPr>
          <a:lstStyle/>
          <a:p>
            <a:pPr marL="127635" algn="ctr">
              <a:lnSpc>
                <a:spcPts val="1710"/>
              </a:lnSpc>
              <a:spcBef>
                <a:spcPts val="1405"/>
              </a:spcBef>
              <a:spcAft>
                <a:spcPts val="800"/>
              </a:spcAft>
            </a:pPr>
            <a:r>
              <a:rPr lang="es-MX" sz="1200" b="1" spc="60" dirty="0">
                <a:solidFill>
                  <a:srgbClr val="000000"/>
                </a:solidFill>
                <a:latin typeface="Tahoma" panose="020B0604030504040204" pitchFamily="34" charset="0"/>
                <a:cs typeface="Times New Roman" panose="02020603050405020304" pitchFamily="18" charset="0"/>
              </a:rPr>
              <a:t>La cooperativa debe documentar, actualizar e implementar los procesos y manuales correspondientes a la cultura de buen gobierno. </a:t>
            </a:r>
          </a:p>
        </p:txBody>
      </p:sp>
    </p:spTree>
    <p:extLst>
      <p:ext uri="{BB962C8B-B14F-4D97-AF65-F5344CB8AC3E}">
        <p14:creationId xmlns:p14="http://schemas.microsoft.com/office/powerpoint/2010/main" val="36686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8" descr="Imagen que contiene hierba, cielo, exterior, vaca&#10;&#10;Descripción generada con confianza muy alta">
            <a:extLst>
              <a:ext uri="{FF2B5EF4-FFF2-40B4-BE49-F238E27FC236}">
                <a16:creationId xmlns:a16="http://schemas.microsoft.com/office/drawing/2014/main" id="{226BBF4D-1F13-4478-9D82-C1BDF9645C61}"/>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000" r="-1" b="-1"/>
          <a:stretch/>
        </p:blipFill>
        <p:spPr>
          <a:xfrm>
            <a:off x="0" y="0"/>
            <a:ext cx="12192000" cy="6857990"/>
          </a:xfrm>
          <a:prstGeom prst="rect">
            <a:avLst/>
          </a:prstGeom>
        </p:spPr>
      </p:pic>
      <p:sp>
        <p:nvSpPr>
          <p:cNvPr id="3" name="Rectángulo 2">
            <a:extLst>
              <a:ext uri="{FF2B5EF4-FFF2-40B4-BE49-F238E27FC236}">
                <a16:creationId xmlns:a16="http://schemas.microsoft.com/office/drawing/2014/main" id="{F546BFBF-438E-4C5F-8E8F-C5D7C3579697}"/>
              </a:ext>
            </a:extLst>
          </p:cNvPr>
          <p:cNvSpPr/>
          <p:nvPr/>
        </p:nvSpPr>
        <p:spPr>
          <a:xfrm>
            <a:off x="0" y="5682140"/>
            <a:ext cx="12192000" cy="95415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3000" b="1" dirty="0">
                <a:ln w="0"/>
                <a:effectLst>
                  <a:outerShdw blurRad="38100" dist="19050" dir="2700000" algn="tl" rotWithShape="0">
                    <a:schemeClr val="dk1">
                      <a:alpha val="40000"/>
                    </a:schemeClr>
                  </a:outerShdw>
                </a:effectLst>
              </a:rPr>
              <a:t>Gestión social, </a:t>
            </a:r>
            <a:r>
              <a:rPr lang="es-CO" sz="3000" b="1" dirty="0">
                <a:ln w="0"/>
                <a:effectLst>
                  <a:outerShdw blurRad="38100" dist="19050" dir="2700000" algn="tl" rotWithShape="0">
                    <a:schemeClr val="dk1">
                      <a:alpha val="40000"/>
                    </a:schemeClr>
                  </a:outerShdw>
                </a:effectLst>
              </a:rPr>
              <a:t>diferenciador</a:t>
            </a:r>
            <a:r>
              <a:rPr lang="en-US" sz="3000" b="1" dirty="0">
                <a:ln w="0"/>
                <a:effectLst>
                  <a:outerShdw blurRad="38100" dist="19050" dir="2700000" algn="tl" rotWithShape="0">
                    <a:schemeClr val="dk1">
                      <a:alpha val="40000"/>
                    </a:schemeClr>
                  </a:outerShdw>
                </a:effectLst>
              </a:rPr>
              <a:t> natural del sector </a:t>
            </a:r>
            <a:r>
              <a:rPr lang="en-US" sz="3000" b="1" dirty="0" err="1">
                <a:ln w="0"/>
                <a:effectLst>
                  <a:outerShdw blurRad="38100" dist="19050" dir="2700000" algn="tl" rotWithShape="0">
                    <a:schemeClr val="dk1">
                      <a:alpha val="40000"/>
                    </a:schemeClr>
                  </a:outerShdw>
                </a:effectLst>
              </a:rPr>
              <a:t>cooperativo</a:t>
            </a:r>
            <a:r>
              <a:rPr lang="en-US" sz="3000" b="1" dirty="0">
                <a:ln w="0"/>
                <a:effectLst>
                  <a:outerShdw blurRad="38100" dist="19050" dir="2700000" algn="tl" rotWithShape="0">
                    <a:schemeClr val="dk1">
                      <a:alpha val="40000"/>
                    </a:schemeClr>
                  </a:outerShdw>
                </a:effectLst>
              </a:rPr>
              <a:t> y </a:t>
            </a:r>
            <a:r>
              <a:rPr lang="en-US" sz="3000" b="1" dirty="0" err="1">
                <a:ln w="0"/>
                <a:effectLst>
                  <a:outerShdw blurRad="38100" dist="19050" dir="2700000" algn="tl" rotWithShape="0">
                    <a:schemeClr val="dk1">
                      <a:alpha val="40000"/>
                    </a:schemeClr>
                  </a:outerShdw>
                </a:effectLst>
              </a:rPr>
              <a:t>solidario</a:t>
            </a:r>
            <a:br>
              <a:rPr lang="en-US" sz="3000" b="1" dirty="0">
                <a:solidFill>
                  <a:srgbClr val="000000"/>
                </a:solidFill>
                <a:effectLst>
                  <a:outerShdw blurRad="38100" dist="38100" dir="2700000" algn="tl">
                    <a:srgbClr val="000000">
                      <a:alpha val="43137"/>
                    </a:srgbClr>
                  </a:outerShdw>
                </a:effectLst>
              </a:rPr>
            </a:br>
            <a:endParaRPr lang="es-CO" sz="3000" dirty="0">
              <a:ln>
                <a:solidFill>
                  <a:schemeClr val="bg1"/>
                </a:solidFill>
              </a:ln>
            </a:endParaRPr>
          </a:p>
        </p:txBody>
      </p:sp>
    </p:spTree>
    <p:extLst>
      <p:ext uri="{BB962C8B-B14F-4D97-AF65-F5344CB8AC3E}">
        <p14:creationId xmlns:p14="http://schemas.microsoft.com/office/powerpoint/2010/main" val="788805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8F41C2C6-20E2-42FF-ADFE-00C25860E2AA}"/>
              </a:ext>
            </a:extLst>
          </p:cNvPr>
          <p:cNvGrpSpPr/>
          <p:nvPr/>
        </p:nvGrpSpPr>
        <p:grpSpPr>
          <a:xfrm>
            <a:off x="813181" y="1111759"/>
            <a:ext cx="10249549" cy="1920241"/>
            <a:chOff x="67285" y="216088"/>
            <a:chExt cx="8585013" cy="1560304"/>
          </a:xfrm>
        </p:grpSpPr>
        <p:sp>
          <p:nvSpPr>
            <p:cNvPr id="6" name="Cuadro de texto 2">
              <a:extLst>
                <a:ext uri="{FF2B5EF4-FFF2-40B4-BE49-F238E27FC236}">
                  <a16:creationId xmlns:a16="http://schemas.microsoft.com/office/drawing/2014/main" id="{4E813355-820B-4D88-AA82-13AFEC249AA9}"/>
                </a:ext>
              </a:extLst>
            </p:cNvPr>
            <p:cNvSpPr txBox="1">
              <a:spLocks noChangeArrowheads="1"/>
            </p:cNvSpPr>
            <p:nvPr/>
          </p:nvSpPr>
          <p:spPr bwMode="auto">
            <a:xfrm>
              <a:off x="792499" y="611358"/>
              <a:ext cx="7859799" cy="769764"/>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800"/>
                </a:spcAft>
              </a:pPr>
              <a:r>
                <a:rPr lang="es-MX" sz="1800">
                  <a:effectLst/>
                  <a:latin typeface="Tahoma" panose="020B0604030504040204" pitchFamily="34" charset="0"/>
                  <a:ea typeface="Times New Roman" panose="02020603050405020304" pitchFamily="18" charset="0"/>
                  <a:cs typeface="Times New Roman" panose="02020603050405020304" pitchFamily="18" charset="0"/>
                </a:rPr>
                <a:t>SEXTO PRINCIPIO:</a:t>
              </a:r>
              <a:endParaRPr lang="es-CO"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s-MX" sz="1800" b="1">
                  <a:effectLst/>
                  <a:latin typeface="Tahoma" panose="020B0604030504040204" pitchFamily="34" charset="0"/>
                  <a:ea typeface="Times New Roman" panose="02020603050405020304" pitchFamily="18" charset="0"/>
                  <a:cs typeface="Times New Roman" panose="02020603050405020304" pitchFamily="18" charset="0"/>
                </a:rPr>
                <a:t>SERVICIO A LA COMUNIDAD</a:t>
              </a:r>
              <a:endParaRPr lang="es-CO"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Cuadro de texto 195">
              <a:extLst>
                <a:ext uri="{FF2B5EF4-FFF2-40B4-BE49-F238E27FC236}">
                  <a16:creationId xmlns:a16="http://schemas.microsoft.com/office/drawing/2014/main" id="{7980659F-9BC5-4713-8840-526D6F741F37}"/>
                </a:ext>
              </a:extLst>
            </p:cNvPr>
            <p:cNvSpPr txBox="1">
              <a:spLocks noChangeArrowheads="1"/>
            </p:cNvSpPr>
            <p:nvPr/>
          </p:nvSpPr>
          <p:spPr bwMode="auto">
            <a:xfrm>
              <a:off x="67285" y="216088"/>
              <a:ext cx="725214" cy="156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4665"/>
                </a:lnSpc>
                <a:spcAft>
                  <a:spcPts val="800"/>
                </a:spcAft>
              </a:pPr>
              <a:r>
                <a:rPr lang="es-MX" sz="13500" dirty="0">
                  <a:effectLst/>
                  <a:latin typeface="Arial Narrow" panose="020B0606020202030204" pitchFamily="34" charset="0"/>
                  <a:ea typeface="Times New Roman" panose="02020603050405020304" pitchFamily="18" charset="0"/>
                  <a:cs typeface="Times New Roman" panose="02020603050405020304" pitchFamily="18" charset="0"/>
                </a:rPr>
                <a:t>6</a:t>
              </a:r>
              <a:r>
                <a:rPr lang="es-MX" sz="13500" dirty="0">
                  <a:solidFill>
                    <a:srgbClr val="FFFFFF"/>
                  </a:solidFill>
                  <a:effectLst/>
                  <a:latin typeface="Arial Narrow" panose="020B0606020202030204" pitchFamily="34" charset="0"/>
                  <a:ea typeface="Times New Roman" panose="02020603050405020304" pitchFamily="18" charset="0"/>
                  <a:cs typeface="Times New Roman" panose="02020603050405020304" pitchFamily="18" charset="0"/>
                </a:rPr>
                <a:t>.</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graphicFrame>
        <p:nvGraphicFramePr>
          <p:cNvPr id="8" name="Tabla 7">
            <a:extLst>
              <a:ext uri="{FF2B5EF4-FFF2-40B4-BE49-F238E27FC236}">
                <a16:creationId xmlns:a16="http://schemas.microsoft.com/office/drawing/2014/main" id="{8F1114E8-953C-4E49-BBD7-6021FEBABADA}"/>
              </a:ext>
            </a:extLst>
          </p:cNvPr>
          <p:cNvGraphicFramePr>
            <a:graphicFrameLocks noGrp="1"/>
          </p:cNvGraphicFramePr>
          <p:nvPr>
            <p:extLst>
              <p:ext uri="{D42A27DB-BD31-4B8C-83A1-F6EECF244321}">
                <p14:modId xmlns:p14="http://schemas.microsoft.com/office/powerpoint/2010/main" val="1597126530"/>
              </p:ext>
            </p:extLst>
          </p:nvPr>
        </p:nvGraphicFramePr>
        <p:xfrm>
          <a:off x="663591" y="2764305"/>
          <a:ext cx="4815335" cy="2922607"/>
        </p:xfrm>
        <a:graphic>
          <a:graphicData uri="http://schemas.openxmlformats.org/drawingml/2006/table">
            <a:tbl>
              <a:tblPr/>
              <a:tblGrid>
                <a:gridCol w="2991586">
                  <a:extLst>
                    <a:ext uri="{9D8B030D-6E8A-4147-A177-3AD203B41FA5}">
                      <a16:colId xmlns:a16="http://schemas.microsoft.com/office/drawing/2014/main" val="1906459293"/>
                    </a:ext>
                  </a:extLst>
                </a:gridCol>
                <a:gridCol w="1167839">
                  <a:extLst>
                    <a:ext uri="{9D8B030D-6E8A-4147-A177-3AD203B41FA5}">
                      <a16:colId xmlns:a16="http://schemas.microsoft.com/office/drawing/2014/main" val="83928929"/>
                    </a:ext>
                  </a:extLst>
                </a:gridCol>
                <a:gridCol w="655910">
                  <a:extLst>
                    <a:ext uri="{9D8B030D-6E8A-4147-A177-3AD203B41FA5}">
                      <a16:colId xmlns:a16="http://schemas.microsoft.com/office/drawing/2014/main" val="3723604210"/>
                    </a:ext>
                  </a:extLst>
                </a:gridCol>
              </a:tblGrid>
              <a:tr h="520002">
                <a:tc>
                  <a:txBody>
                    <a:bodyPr/>
                    <a:lstStyle/>
                    <a:p>
                      <a:pPr algn="ctr" fontAlgn="ctr"/>
                      <a:r>
                        <a:rPr lang="es-CO" sz="1400" b="1" i="0" u="none" strike="noStrike" dirty="0">
                          <a:solidFill>
                            <a:srgbClr val="FFFFFF"/>
                          </a:solidFill>
                          <a:effectLst/>
                          <a:latin typeface="Arial Narrow" panose="020B0606020202030204" pitchFamily="34" charset="0"/>
                        </a:rPr>
                        <a:t>NOMBRE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tc>
                  <a:txBody>
                    <a:bodyPr/>
                    <a:lstStyle/>
                    <a:p>
                      <a:pPr algn="ctr" fontAlgn="ctr"/>
                      <a:r>
                        <a:rPr lang="es-CO" sz="1400" b="1" i="0" u="none" strike="noStrike">
                          <a:solidFill>
                            <a:srgbClr val="FFFFFF"/>
                          </a:solidFill>
                          <a:effectLst/>
                          <a:latin typeface="Arial Narrow" panose="020B0606020202030204" pitchFamily="34" charset="0"/>
                        </a:rPr>
                        <a:t>INDICADORES DIC 2020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tc>
                  <a:txBody>
                    <a:bodyPr/>
                    <a:lstStyle/>
                    <a:p>
                      <a:pPr algn="ctr" fontAlgn="ctr"/>
                      <a:r>
                        <a:rPr lang="es-CO" sz="1400" b="1" i="0" u="none" strike="noStrike" dirty="0">
                          <a:solidFill>
                            <a:srgbClr val="FFFFFF"/>
                          </a:solidFill>
                          <a:effectLst/>
                          <a:latin typeface="Arial Narrow" panose="020B0606020202030204" pitchFamily="34" charset="0"/>
                        </a:rPr>
                        <a:t>SCORE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extLst>
                  <a:ext uri="{0D108BD9-81ED-4DB2-BD59-A6C34878D82A}">
                    <a16:rowId xmlns:a16="http://schemas.microsoft.com/office/drawing/2014/main" val="2466963092"/>
                  </a:ext>
                </a:extLst>
              </a:tr>
              <a:tr h="480521">
                <a:tc>
                  <a:txBody>
                    <a:bodyPr/>
                    <a:lstStyle/>
                    <a:p>
                      <a:pPr algn="l" fontAlgn="ctr"/>
                      <a:r>
                        <a:rPr lang="es-MX" sz="1400" b="0" i="0" u="none" strike="noStrike" dirty="0">
                          <a:solidFill>
                            <a:srgbClr val="000000"/>
                          </a:solidFill>
                          <a:effectLst/>
                          <a:latin typeface="Arial Narrow" panose="020B0606020202030204" pitchFamily="34" charset="0"/>
                        </a:rPr>
                        <a:t>Gastos y contribuciones en favor de las comunidades</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000000"/>
                          </a:solidFill>
                          <a:effectLst/>
                          <a:latin typeface="Arial Narrow" panose="020B0606020202030204" pitchFamily="34" charset="0"/>
                        </a:rPr>
                        <a:t>0,00%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C00000"/>
                          </a:solidFill>
                          <a:effectLst/>
                          <a:latin typeface="Arial Narrow" panose="020B0606020202030204" pitchFamily="34" charset="0"/>
                        </a:rPr>
                        <a:t>ROJO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C00000"/>
                    </a:solidFill>
                  </a:tcPr>
                </a:tc>
                <a:extLst>
                  <a:ext uri="{0D108BD9-81ED-4DB2-BD59-A6C34878D82A}">
                    <a16:rowId xmlns:a16="http://schemas.microsoft.com/office/drawing/2014/main" val="367005605"/>
                  </a:ext>
                </a:extLst>
              </a:tr>
              <a:tr h="480521">
                <a:tc>
                  <a:txBody>
                    <a:bodyPr/>
                    <a:lstStyle/>
                    <a:p>
                      <a:pPr algn="l" fontAlgn="ctr"/>
                      <a:r>
                        <a:rPr lang="es-CO" sz="1400" b="0" i="0" u="none" strike="noStrike" dirty="0">
                          <a:solidFill>
                            <a:srgbClr val="000000"/>
                          </a:solidFill>
                          <a:effectLst/>
                          <a:latin typeface="Arial Narrow" panose="020B0606020202030204" pitchFamily="34" charset="0"/>
                        </a:rPr>
                        <a:t>Créditos con incidencia comunitaria</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0,00%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C00000"/>
                          </a:solidFill>
                          <a:effectLst/>
                          <a:latin typeface="Arial Narrow" panose="020B0606020202030204" pitchFamily="34" charset="0"/>
                        </a:rPr>
                        <a:t>ROJO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C00000"/>
                    </a:solidFill>
                  </a:tcPr>
                </a:tc>
                <a:extLst>
                  <a:ext uri="{0D108BD9-81ED-4DB2-BD59-A6C34878D82A}">
                    <a16:rowId xmlns:a16="http://schemas.microsoft.com/office/drawing/2014/main" val="3880552990"/>
                  </a:ext>
                </a:extLst>
              </a:tr>
              <a:tr h="480521">
                <a:tc>
                  <a:txBody>
                    <a:bodyPr/>
                    <a:lstStyle/>
                    <a:p>
                      <a:pPr algn="l" fontAlgn="ctr"/>
                      <a:r>
                        <a:rPr lang="es-CO" sz="1400" b="0" i="0" u="none" strike="noStrike">
                          <a:solidFill>
                            <a:srgbClr val="000000"/>
                          </a:solidFill>
                          <a:effectLst/>
                          <a:latin typeface="Arial Narrow" panose="020B0606020202030204" pitchFamily="34" charset="0"/>
                        </a:rPr>
                        <a:t>Créditos para fines productivos</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0,00%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C00000"/>
                          </a:solidFill>
                          <a:effectLst/>
                          <a:latin typeface="Arial Narrow" panose="020B0606020202030204" pitchFamily="34" charset="0"/>
                        </a:rPr>
                        <a:t>ROJO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0000"/>
                    </a:solidFill>
                  </a:tcPr>
                </a:tc>
                <a:extLst>
                  <a:ext uri="{0D108BD9-81ED-4DB2-BD59-A6C34878D82A}">
                    <a16:rowId xmlns:a16="http://schemas.microsoft.com/office/drawing/2014/main" val="1649253996"/>
                  </a:ext>
                </a:extLst>
              </a:tr>
              <a:tr h="480521">
                <a:tc>
                  <a:txBody>
                    <a:bodyPr/>
                    <a:lstStyle/>
                    <a:p>
                      <a:pPr algn="l" fontAlgn="ctr"/>
                      <a:r>
                        <a:rPr lang="es-MX" sz="1400" b="0" i="0" u="none" strike="noStrike" dirty="0">
                          <a:solidFill>
                            <a:srgbClr val="000000"/>
                          </a:solidFill>
                          <a:effectLst/>
                          <a:latin typeface="Arial Narrow" panose="020B0606020202030204" pitchFamily="34" charset="0"/>
                        </a:rPr>
                        <a:t>Acciones para el medio ambiente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0,00%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C00000"/>
                          </a:solidFill>
                          <a:effectLst/>
                          <a:latin typeface="Arial Narrow" panose="020B0606020202030204" pitchFamily="34" charset="0"/>
                        </a:rPr>
                        <a:t>ROJO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C00000"/>
                    </a:solidFill>
                  </a:tcPr>
                </a:tc>
                <a:extLst>
                  <a:ext uri="{0D108BD9-81ED-4DB2-BD59-A6C34878D82A}">
                    <a16:rowId xmlns:a16="http://schemas.microsoft.com/office/drawing/2014/main" val="682301774"/>
                  </a:ext>
                </a:extLst>
              </a:tr>
              <a:tr h="480521">
                <a:tc>
                  <a:txBody>
                    <a:bodyPr/>
                    <a:lstStyle/>
                    <a:p>
                      <a:pPr algn="l" fontAlgn="ctr"/>
                      <a:r>
                        <a:rPr lang="es-CO" sz="1400" b="0" i="0" u="none" strike="noStrike">
                          <a:solidFill>
                            <a:srgbClr val="000000"/>
                          </a:solidFill>
                          <a:effectLst/>
                          <a:latin typeface="Arial Narrow" panose="020B0606020202030204" pitchFamily="34" charset="0"/>
                        </a:rPr>
                        <a:t>Promoción proveedores locales</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90%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92D050"/>
                          </a:solidFill>
                          <a:effectLst/>
                          <a:latin typeface="Arial Narrow" panose="020B0606020202030204" pitchFamily="34" charset="0"/>
                        </a:rPr>
                        <a:t>VERDE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92D050"/>
                    </a:solidFill>
                  </a:tcPr>
                </a:tc>
                <a:extLst>
                  <a:ext uri="{0D108BD9-81ED-4DB2-BD59-A6C34878D82A}">
                    <a16:rowId xmlns:a16="http://schemas.microsoft.com/office/drawing/2014/main" val="2220564262"/>
                  </a:ext>
                </a:extLst>
              </a:tr>
            </a:tbl>
          </a:graphicData>
        </a:graphic>
      </p:graphicFrame>
      <p:sp>
        <p:nvSpPr>
          <p:cNvPr id="9" name="Flecha: cheurón 8">
            <a:extLst>
              <a:ext uri="{FF2B5EF4-FFF2-40B4-BE49-F238E27FC236}">
                <a16:creationId xmlns:a16="http://schemas.microsoft.com/office/drawing/2014/main" id="{36A673F6-F922-4FAF-8941-958286772D5D}"/>
              </a:ext>
            </a:extLst>
          </p:cNvPr>
          <p:cNvSpPr/>
          <p:nvPr/>
        </p:nvSpPr>
        <p:spPr>
          <a:xfrm>
            <a:off x="5708440" y="3510346"/>
            <a:ext cx="459032" cy="1430524"/>
          </a:xfrm>
          <a:prstGeom prst="chevr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solidFill>
                <a:schemeClr val="tx1"/>
              </a:solidFill>
            </a:endParaRPr>
          </a:p>
        </p:txBody>
      </p:sp>
      <p:sp>
        <p:nvSpPr>
          <p:cNvPr id="10" name="Cuadro de texto 2">
            <a:extLst>
              <a:ext uri="{FF2B5EF4-FFF2-40B4-BE49-F238E27FC236}">
                <a16:creationId xmlns:a16="http://schemas.microsoft.com/office/drawing/2014/main" id="{EF5A8B0A-90A5-47CA-82F5-AEB195CC6079}"/>
              </a:ext>
            </a:extLst>
          </p:cNvPr>
          <p:cNvSpPr txBox="1">
            <a:spLocks noChangeArrowheads="1"/>
          </p:cNvSpPr>
          <p:nvPr/>
        </p:nvSpPr>
        <p:spPr bwMode="auto">
          <a:xfrm>
            <a:off x="6583084" y="3891514"/>
            <a:ext cx="4346713" cy="562169"/>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rot="0" vert="horz" wrap="square" lIns="91440" tIns="45720" rIns="91440" bIns="45720" anchor="t" anchorCtr="0">
            <a:noAutofit/>
          </a:bodyPr>
          <a:lstStyle/>
          <a:p>
            <a:pPr algn="ctr">
              <a:lnSpc>
                <a:spcPct val="115000"/>
              </a:lnSpc>
              <a:spcAft>
                <a:spcPts val="800"/>
              </a:spcAft>
            </a:pPr>
            <a:r>
              <a:rPr lang="es-CO" sz="1200" b="1" spc="60" dirty="0">
                <a:solidFill>
                  <a:srgbClr val="000000"/>
                </a:solidFill>
                <a:latin typeface="Tahoma" panose="020B0604030504040204" pitchFamily="34" charset="0"/>
                <a:cs typeface="Times New Roman" panose="02020603050405020304" pitchFamily="18" charset="0"/>
              </a:rPr>
              <a:t>En la cooperativa hace falta generar acciones en pro de la comunidad y el medio ambiente.</a:t>
            </a:r>
          </a:p>
        </p:txBody>
      </p:sp>
      <p:sp>
        <p:nvSpPr>
          <p:cNvPr id="11" name="Flecha: a la derecha 10">
            <a:extLst>
              <a:ext uri="{FF2B5EF4-FFF2-40B4-BE49-F238E27FC236}">
                <a16:creationId xmlns:a16="http://schemas.microsoft.com/office/drawing/2014/main" id="{BF41F96E-BA4A-44A5-980F-86D712DE4AD7}"/>
              </a:ext>
            </a:extLst>
          </p:cNvPr>
          <p:cNvSpPr/>
          <p:nvPr/>
        </p:nvSpPr>
        <p:spPr>
          <a:xfrm>
            <a:off x="5708440" y="5335227"/>
            <a:ext cx="592101" cy="351685"/>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p>
        </p:txBody>
      </p:sp>
      <p:sp>
        <p:nvSpPr>
          <p:cNvPr id="12" name="Text Box 37">
            <a:extLst>
              <a:ext uri="{FF2B5EF4-FFF2-40B4-BE49-F238E27FC236}">
                <a16:creationId xmlns:a16="http://schemas.microsoft.com/office/drawing/2014/main" id="{F9BE13AA-A9B4-4A0A-ACDD-29A6B9A0E439}"/>
              </a:ext>
            </a:extLst>
          </p:cNvPr>
          <p:cNvSpPr txBox="1">
            <a:spLocks noChangeArrowheads="1"/>
          </p:cNvSpPr>
          <p:nvPr/>
        </p:nvSpPr>
        <p:spPr bwMode="auto">
          <a:xfrm>
            <a:off x="6583084" y="5013909"/>
            <a:ext cx="4346713" cy="497160"/>
          </a:xfrm>
          <a:prstGeom prst="rect">
            <a:avLst/>
          </a:prstGeom>
          <a:ln/>
        </p:spPr>
        <p:style>
          <a:lnRef idx="2">
            <a:schemeClr val="accent6"/>
          </a:lnRef>
          <a:fillRef idx="1">
            <a:schemeClr val="lt1"/>
          </a:fillRef>
          <a:effectRef idx="0">
            <a:schemeClr val="accent6"/>
          </a:effectRef>
          <a:fontRef idx="minor">
            <a:schemeClr val="dk1"/>
          </a:fontRef>
        </p:style>
        <p:txBody>
          <a:bodyPr rot="0" vert="horz" wrap="square" lIns="0" tIns="0" rIns="0" bIns="0" anchor="t" anchorCtr="0" upright="1">
            <a:noAutofit/>
          </a:bodyPr>
          <a:lstStyle/>
          <a:p>
            <a:pPr marL="127635" algn="ctr">
              <a:lnSpc>
                <a:spcPts val="1710"/>
              </a:lnSpc>
              <a:spcBef>
                <a:spcPts val="1405"/>
              </a:spcBef>
              <a:spcAft>
                <a:spcPts val="800"/>
              </a:spcAft>
            </a:pPr>
            <a:r>
              <a:rPr lang="es-MX" sz="1200" b="1" spc="60" dirty="0">
                <a:solidFill>
                  <a:srgbClr val="000000"/>
                </a:solidFill>
                <a:latin typeface="Tahoma" panose="020B0604030504040204" pitchFamily="34" charset="0"/>
                <a:cs typeface="Times New Roman" panose="02020603050405020304" pitchFamily="18" charset="0"/>
              </a:rPr>
              <a:t>La mayoría de proveedores principales de la cooperativa son locales.</a:t>
            </a:r>
          </a:p>
        </p:txBody>
      </p:sp>
    </p:spTree>
    <p:extLst>
      <p:ext uri="{BB962C8B-B14F-4D97-AF65-F5344CB8AC3E}">
        <p14:creationId xmlns:p14="http://schemas.microsoft.com/office/powerpoint/2010/main" val="1299755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3F672EF3-2600-43DB-8F05-50772AAC12C2}"/>
              </a:ext>
            </a:extLst>
          </p:cNvPr>
          <p:cNvGrpSpPr/>
          <p:nvPr/>
        </p:nvGrpSpPr>
        <p:grpSpPr>
          <a:xfrm>
            <a:off x="910091" y="1072968"/>
            <a:ext cx="10371817" cy="1493520"/>
            <a:chOff x="67285" y="216088"/>
            <a:chExt cx="4871107" cy="1560304"/>
          </a:xfrm>
        </p:grpSpPr>
        <p:sp>
          <p:nvSpPr>
            <p:cNvPr id="6" name="Cuadro de texto 2">
              <a:extLst>
                <a:ext uri="{FF2B5EF4-FFF2-40B4-BE49-F238E27FC236}">
                  <a16:creationId xmlns:a16="http://schemas.microsoft.com/office/drawing/2014/main" id="{F901FA94-37A4-44C4-8E8B-B00E348C85D3}"/>
                </a:ext>
              </a:extLst>
            </p:cNvPr>
            <p:cNvSpPr txBox="1">
              <a:spLocks noChangeArrowheads="1"/>
            </p:cNvSpPr>
            <p:nvPr/>
          </p:nvSpPr>
          <p:spPr bwMode="auto">
            <a:xfrm>
              <a:off x="429892" y="605978"/>
              <a:ext cx="4508500" cy="96937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15000"/>
                </a:lnSpc>
                <a:spcAft>
                  <a:spcPts val="800"/>
                </a:spcAft>
              </a:pPr>
              <a:r>
                <a:rPr lang="es-MX" sz="1800" dirty="0">
                  <a:effectLst/>
                  <a:latin typeface="Tahoma" panose="020B0604030504040204" pitchFamily="34" charset="0"/>
                  <a:ea typeface="Times New Roman" panose="02020603050405020304" pitchFamily="18" charset="0"/>
                  <a:cs typeface="Times New Roman" panose="02020603050405020304" pitchFamily="18" charset="0"/>
                </a:rPr>
                <a:t>SEPTIMO PRINCIPIO:</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800"/>
                </a:spcAft>
              </a:pPr>
              <a:r>
                <a:rPr lang="es-MX" sz="1800" b="1" dirty="0">
                  <a:effectLst/>
                  <a:latin typeface="Tahoma" panose="020B0604030504040204" pitchFamily="34" charset="0"/>
                  <a:ea typeface="Times New Roman" panose="02020603050405020304" pitchFamily="18" charset="0"/>
                  <a:cs typeface="Times New Roman" panose="02020603050405020304" pitchFamily="18" charset="0"/>
                </a:rPr>
                <a:t>INTEGRACIÓN CON OTRAS ORGANIZACIONES DEL MISMO SECTOR</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Cuadro de texto 395">
              <a:extLst>
                <a:ext uri="{FF2B5EF4-FFF2-40B4-BE49-F238E27FC236}">
                  <a16:creationId xmlns:a16="http://schemas.microsoft.com/office/drawing/2014/main" id="{EE547126-AA90-47D9-8588-80D8D8A59A93}"/>
                </a:ext>
              </a:extLst>
            </p:cNvPr>
            <p:cNvSpPr txBox="1">
              <a:spLocks noChangeArrowheads="1"/>
            </p:cNvSpPr>
            <p:nvPr/>
          </p:nvSpPr>
          <p:spPr bwMode="auto">
            <a:xfrm>
              <a:off x="67285" y="216088"/>
              <a:ext cx="725214" cy="156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4665"/>
                </a:lnSpc>
                <a:spcAft>
                  <a:spcPts val="800"/>
                </a:spcAft>
              </a:pPr>
              <a:r>
                <a:rPr lang="es-MX" sz="13500" dirty="0">
                  <a:effectLst/>
                  <a:latin typeface="Arial Narrow" panose="020B0606020202030204" pitchFamily="34" charset="0"/>
                  <a:ea typeface="Times New Roman" panose="02020603050405020304" pitchFamily="18" charset="0"/>
                  <a:cs typeface="Times New Roman" panose="02020603050405020304" pitchFamily="18" charset="0"/>
                </a:rPr>
                <a:t>7</a:t>
              </a:r>
              <a:r>
                <a:rPr lang="es-MX" sz="13500" dirty="0">
                  <a:solidFill>
                    <a:srgbClr val="FFFFFF"/>
                  </a:solidFill>
                  <a:effectLst/>
                  <a:latin typeface="Arial Narrow" panose="020B0606020202030204" pitchFamily="34" charset="0"/>
                  <a:ea typeface="Times New Roman" panose="02020603050405020304" pitchFamily="18" charset="0"/>
                  <a:cs typeface="Times New Roman" panose="02020603050405020304" pitchFamily="18" charset="0"/>
                </a:rPr>
                <a:t>.</a:t>
              </a:r>
              <a:endParaRPr lang="es-CO"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graphicFrame>
        <p:nvGraphicFramePr>
          <p:cNvPr id="8" name="Tabla 7">
            <a:extLst>
              <a:ext uri="{FF2B5EF4-FFF2-40B4-BE49-F238E27FC236}">
                <a16:creationId xmlns:a16="http://schemas.microsoft.com/office/drawing/2014/main" id="{FB67340C-9A3A-4BBA-916C-2B8B37F4E835}"/>
              </a:ext>
            </a:extLst>
          </p:cNvPr>
          <p:cNvGraphicFramePr>
            <a:graphicFrameLocks noGrp="1"/>
          </p:cNvGraphicFramePr>
          <p:nvPr>
            <p:extLst>
              <p:ext uri="{D42A27DB-BD31-4B8C-83A1-F6EECF244321}">
                <p14:modId xmlns:p14="http://schemas.microsoft.com/office/powerpoint/2010/main" val="238869899"/>
              </p:ext>
            </p:extLst>
          </p:nvPr>
        </p:nvGraphicFramePr>
        <p:xfrm>
          <a:off x="649781" y="2915684"/>
          <a:ext cx="5425358" cy="2471610"/>
        </p:xfrm>
        <a:graphic>
          <a:graphicData uri="http://schemas.openxmlformats.org/drawingml/2006/table">
            <a:tbl>
              <a:tblPr/>
              <a:tblGrid>
                <a:gridCol w="3534989">
                  <a:extLst>
                    <a:ext uri="{9D8B030D-6E8A-4147-A177-3AD203B41FA5}">
                      <a16:colId xmlns:a16="http://schemas.microsoft.com/office/drawing/2014/main" val="3238221653"/>
                    </a:ext>
                  </a:extLst>
                </a:gridCol>
                <a:gridCol w="1268455">
                  <a:extLst>
                    <a:ext uri="{9D8B030D-6E8A-4147-A177-3AD203B41FA5}">
                      <a16:colId xmlns:a16="http://schemas.microsoft.com/office/drawing/2014/main" val="3116266291"/>
                    </a:ext>
                  </a:extLst>
                </a:gridCol>
                <a:gridCol w="621914">
                  <a:extLst>
                    <a:ext uri="{9D8B030D-6E8A-4147-A177-3AD203B41FA5}">
                      <a16:colId xmlns:a16="http://schemas.microsoft.com/office/drawing/2014/main" val="947965758"/>
                    </a:ext>
                  </a:extLst>
                </a:gridCol>
              </a:tblGrid>
              <a:tr h="788653">
                <a:tc>
                  <a:txBody>
                    <a:bodyPr/>
                    <a:lstStyle/>
                    <a:p>
                      <a:pPr algn="ctr" fontAlgn="ctr"/>
                      <a:r>
                        <a:rPr lang="es-CO" sz="1400" b="1" i="0" u="none" strike="noStrike">
                          <a:solidFill>
                            <a:srgbClr val="FFFFFF"/>
                          </a:solidFill>
                          <a:effectLst/>
                          <a:latin typeface="Arial Narrow" panose="020B0606020202030204" pitchFamily="34" charset="0"/>
                        </a:rPr>
                        <a:t>NOMBRE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tc>
                  <a:txBody>
                    <a:bodyPr/>
                    <a:lstStyle/>
                    <a:p>
                      <a:pPr algn="ctr" fontAlgn="ctr"/>
                      <a:r>
                        <a:rPr lang="es-CO" sz="1400" b="1" i="0" u="none" strike="noStrike">
                          <a:solidFill>
                            <a:srgbClr val="FFFFFF"/>
                          </a:solidFill>
                          <a:effectLst/>
                          <a:latin typeface="Arial Narrow" panose="020B0606020202030204" pitchFamily="34" charset="0"/>
                        </a:rPr>
                        <a:t>INDICADORES DIC 2020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808080"/>
                    </a:solidFill>
                  </a:tcPr>
                </a:tc>
                <a:tc>
                  <a:txBody>
                    <a:bodyPr/>
                    <a:lstStyle/>
                    <a:p>
                      <a:pPr algn="ctr" fontAlgn="ctr"/>
                      <a:r>
                        <a:rPr lang="es-CO" sz="1400" b="1" i="0" u="none" strike="noStrike" dirty="0">
                          <a:solidFill>
                            <a:srgbClr val="FFFFFF"/>
                          </a:solidFill>
                          <a:effectLst/>
                          <a:latin typeface="Arial Narrow" panose="020B0606020202030204" pitchFamily="34" charset="0"/>
                        </a:rPr>
                        <a:t>SCORE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982063210"/>
                  </a:ext>
                </a:extLst>
              </a:tr>
              <a:tr h="387181">
                <a:tc>
                  <a:txBody>
                    <a:bodyPr/>
                    <a:lstStyle/>
                    <a:p>
                      <a:pPr algn="l" fontAlgn="ctr"/>
                      <a:r>
                        <a:rPr lang="es-MX" sz="1400" b="0" i="0" u="none" strike="noStrike" dirty="0">
                          <a:solidFill>
                            <a:srgbClr val="000000"/>
                          </a:solidFill>
                          <a:effectLst/>
                          <a:latin typeface="Arial Narrow" panose="020B0606020202030204" pitchFamily="34" charset="0"/>
                        </a:rPr>
                        <a:t>Fondeo tomado del sector solidario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CO" sz="1400" b="0" i="0" u="none" strike="noStrike" dirty="0">
                          <a:solidFill>
                            <a:srgbClr val="000000"/>
                          </a:solidFill>
                          <a:effectLst/>
                          <a:latin typeface="Arial Narrow" panose="020B0606020202030204" pitchFamily="34" charset="0"/>
                        </a:rPr>
                        <a:t>0,00% </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000000"/>
                          </a:solidFill>
                          <a:effectLst/>
                          <a:latin typeface="Arial Narrow" panose="020B0606020202030204" pitchFamily="34" charset="0"/>
                        </a:rPr>
                        <a:t> </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D9D9D9"/>
                    </a:solidFill>
                  </a:tcPr>
                </a:tc>
                <a:extLst>
                  <a:ext uri="{0D108BD9-81ED-4DB2-BD59-A6C34878D82A}">
                    <a16:rowId xmlns:a16="http://schemas.microsoft.com/office/drawing/2014/main" val="2615318871"/>
                  </a:ext>
                </a:extLst>
              </a:tr>
              <a:tr h="387181">
                <a:tc>
                  <a:txBody>
                    <a:bodyPr/>
                    <a:lstStyle/>
                    <a:p>
                      <a:pPr algn="l" fontAlgn="ctr"/>
                      <a:r>
                        <a:rPr lang="es-MX" sz="1400" b="0" i="0" u="none" strike="noStrike" dirty="0">
                          <a:solidFill>
                            <a:srgbClr val="000000"/>
                          </a:solidFill>
                          <a:effectLst/>
                          <a:latin typeface="Arial Narrow" panose="020B0606020202030204" pitchFamily="34" charset="0"/>
                        </a:rPr>
                        <a:t>Inversiones con el sector solidario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80%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92D050"/>
                          </a:solidFill>
                          <a:effectLst/>
                          <a:latin typeface="Arial Narrow" panose="020B0606020202030204" pitchFamily="34" charset="0"/>
                        </a:rPr>
                        <a:t>VERDE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92D050"/>
                    </a:solidFill>
                  </a:tcPr>
                </a:tc>
                <a:extLst>
                  <a:ext uri="{0D108BD9-81ED-4DB2-BD59-A6C34878D82A}">
                    <a16:rowId xmlns:a16="http://schemas.microsoft.com/office/drawing/2014/main" val="4282313889"/>
                  </a:ext>
                </a:extLst>
              </a:tr>
              <a:tr h="521414">
                <a:tc>
                  <a:txBody>
                    <a:bodyPr/>
                    <a:lstStyle/>
                    <a:p>
                      <a:pPr algn="l" fontAlgn="ctr"/>
                      <a:r>
                        <a:rPr lang="es-MX" sz="1400" b="0" i="0" u="none" strike="noStrike">
                          <a:solidFill>
                            <a:srgbClr val="000000"/>
                          </a:solidFill>
                          <a:effectLst/>
                          <a:latin typeface="Arial Narrow" panose="020B0606020202030204" pitchFamily="34" charset="0"/>
                        </a:rPr>
                        <a:t>Contribuciones voluntarias para el sector solidario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19%</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a:solidFill>
                            <a:srgbClr val="92D050"/>
                          </a:solidFill>
                          <a:effectLst/>
                          <a:latin typeface="Arial Narrow" panose="020B0606020202030204" pitchFamily="34" charset="0"/>
                        </a:rPr>
                        <a:t>VERDE</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92D050"/>
                    </a:solidFill>
                  </a:tcPr>
                </a:tc>
                <a:extLst>
                  <a:ext uri="{0D108BD9-81ED-4DB2-BD59-A6C34878D82A}">
                    <a16:rowId xmlns:a16="http://schemas.microsoft.com/office/drawing/2014/main" val="2791341722"/>
                  </a:ext>
                </a:extLst>
              </a:tr>
              <a:tr h="387181">
                <a:tc>
                  <a:txBody>
                    <a:bodyPr/>
                    <a:lstStyle/>
                    <a:p>
                      <a:pPr algn="l" fontAlgn="ctr"/>
                      <a:r>
                        <a:rPr lang="es-CO" sz="1400" b="0" i="0" u="none" strike="noStrike">
                          <a:solidFill>
                            <a:srgbClr val="000000"/>
                          </a:solidFill>
                          <a:effectLst/>
                          <a:latin typeface="Arial Narrow" panose="020B0606020202030204" pitchFamily="34" charset="0"/>
                        </a:rPr>
                        <a:t>Economías de escala generadas</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000000"/>
                          </a:solidFill>
                          <a:effectLst/>
                          <a:latin typeface="Arial Narrow" panose="020B0606020202030204" pitchFamily="34" charset="0"/>
                        </a:rPr>
                        <a:t>0,00%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ctr" fontAlgn="ctr"/>
                      <a:r>
                        <a:rPr lang="es-CO" sz="1400" b="0" i="0" u="none" strike="noStrike" dirty="0">
                          <a:solidFill>
                            <a:srgbClr val="C00000"/>
                          </a:solidFill>
                          <a:effectLst/>
                          <a:latin typeface="Arial Narrow" panose="020B0606020202030204" pitchFamily="34" charset="0"/>
                        </a:rPr>
                        <a:t>ROJO</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C00000"/>
                    </a:solidFill>
                  </a:tcPr>
                </a:tc>
                <a:extLst>
                  <a:ext uri="{0D108BD9-81ED-4DB2-BD59-A6C34878D82A}">
                    <a16:rowId xmlns:a16="http://schemas.microsoft.com/office/drawing/2014/main" val="2158368528"/>
                  </a:ext>
                </a:extLst>
              </a:tr>
            </a:tbl>
          </a:graphicData>
        </a:graphic>
      </p:graphicFrame>
      <p:sp>
        <p:nvSpPr>
          <p:cNvPr id="9" name="Cerrar llave 8">
            <a:extLst>
              <a:ext uri="{FF2B5EF4-FFF2-40B4-BE49-F238E27FC236}">
                <a16:creationId xmlns:a16="http://schemas.microsoft.com/office/drawing/2014/main" id="{613275F9-9397-4FDB-9025-4B73E88943FB}"/>
              </a:ext>
            </a:extLst>
          </p:cNvPr>
          <p:cNvSpPr/>
          <p:nvPr/>
        </p:nvSpPr>
        <p:spPr>
          <a:xfrm>
            <a:off x="6336243" y="3861115"/>
            <a:ext cx="393684" cy="1340609"/>
          </a:xfrm>
          <a:prstGeom prst="rightBrace">
            <a:avLst/>
          </a:prstGeom>
          <a:ln w="57150"/>
        </p:spPr>
        <p:style>
          <a:lnRef idx="2">
            <a:schemeClr val="accent4"/>
          </a:lnRef>
          <a:fillRef idx="0">
            <a:schemeClr val="accent4"/>
          </a:fillRef>
          <a:effectRef idx="1">
            <a:schemeClr val="accent4"/>
          </a:effectRef>
          <a:fontRef idx="minor">
            <a:schemeClr val="tx1"/>
          </a:fontRef>
        </p:style>
        <p:txBody>
          <a:bodyPr rtlCol="0" anchor="ctr"/>
          <a:lstStyle/>
          <a:p>
            <a:pPr algn="ctr"/>
            <a:endParaRPr lang="es-CO"/>
          </a:p>
        </p:txBody>
      </p:sp>
      <p:sp>
        <p:nvSpPr>
          <p:cNvPr id="10" name="Text Box 37">
            <a:extLst>
              <a:ext uri="{FF2B5EF4-FFF2-40B4-BE49-F238E27FC236}">
                <a16:creationId xmlns:a16="http://schemas.microsoft.com/office/drawing/2014/main" id="{47D4E82C-0BE0-42BF-8B76-3D56E117F3B0}"/>
              </a:ext>
            </a:extLst>
          </p:cNvPr>
          <p:cNvSpPr txBox="1">
            <a:spLocks noChangeArrowheads="1"/>
          </p:cNvSpPr>
          <p:nvPr/>
        </p:nvSpPr>
        <p:spPr bwMode="auto">
          <a:xfrm>
            <a:off x="7153784" y="4111278"/>
            <a:ext cx="4346713" cy="746607"/>
          </a:xfrm>
          <a:prstGeom prst="rect">
            <a:avLst/>
          </a:prstGeom>
          <a:ln/>
        </p:spPr>
        <p:style>
          <a:lnRef idx="2">
            <a:schemeClr val="accent6"/>
          </a:lnRef>
          <a:fillRef idx="1">
            <a:schemeClr val="lt1"/>
          </a:fillRef>
          <a:effectRef idx="0">
            <a:schemeClr val="accent6"/>
          </a:effectRef>
          <a:fontRef idx="minor">
            <a:schemeClr val="dk1"/>
          </a:fontRef>
        </p:style>
        <p:txBody>
          <a:bodyPr rot="0" vert="horz" wrap="square" lIns="0" tIns="0" rIns="0" bIns="0" anchor="t" anchorCtr="0" upright="1">
            <a:noAutofit/>
          </a:bodyPr>
          <a:lstStyle/>
          <a:p>
            <a:pPr marL="127635" algn="ctr">
              <a:lnSpc>
                <a:spcPts val="1710"/>
              </a:lnSpc>
              <a:spcBef>
                <a:spcPts val="1405"/>
              </a:spcBef>
              <a:spcAft>
                <a:spcPts val="800"/>
              </a:spcAft>
            </a:pPr>
            <a:r>
              <a:rPr lang="es-MX" sz="1200" b="1" spc="60" dirty="0">
                <a:solidFill>
                  <a:srgbClr val="000000"/>
                </a:solidFill>
                <a:latin typeface="Tahoma" panose="020B0604030504040204" pitchFamily="34" charset="0"/>
                <a:cs typeface="Times New Roman" panose="02020603050405020304" pitchFamily="18" charset="0"/>
              </a:rPr>
              <a:t>La cooperativa se preocupa constantemente por realizar integraciones con otras entidades del sector solidario.</a:t>
            </a:r>
          </a:p>
        </p:txBody>
      </p:sp>
    </p:spTree>
    <p:extLst>
      <p:ext uri="{BB962C8B-B14F-4D97-AF65-F5344CB8AC3E}">
        <p14:creationId xmlns:p14="http://schemas.microsoft.com/office/powerpoint/2010/main" val="3696554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8BF39F-8D65-4C2B-9694-B3C7A058754F}"/>
              </a:ext>
            </a:extLst>
          </p:cNvPr>
          <p:cNvSpPr>
            <a:spLocks noGrp="1"/>
          </p:cNvSpPr>
          <p:nvPr>
            <p:ph type="title"/>
          </p:nvPr>
        </p:nvSpPr>
        <p:spPr>
          <a:xfrm>
            <a:off x="394254" y="642175"/>
            <a:ext cx="10515600" cy="1325563"/>
          </a:xfrm>
        </p:spPr>
        <p:txBody>
          <a:bodyPr/>
          <a:lstStyle/>
          <a:p>
            <a:r>
              <a:rPr lang="es-CO" sz="4400" b="1" dirty="0">
                <a:solidFill>
                  <a:schemeClr val="tx1"/>
                </a:solidFill>
                <a:effectLst/>
                <a:latin typeface="Arial Narrow" panose="020B0606020202030204" pitchFamily="34" charset="0"/>
                <a:ea typeface="Times New Roman" panose="02020603050405020304" pitchFamily="18" charset="0"/>
                <a:cs typeface="Times New Roman" panose="02020603050405020304" pitchFamily="18" charset="0"/>
              </a:rPr>
              <a:t>RESUMEN DE RESULTADOS</a:t>
            </a:r>
            <a:endParaRPr lang="es-CO" dirty="0">
              <a:solidFill>
                <a:schemeClr val="tx1"/>
              </a:solidFill>
            </a:endParaRPr>
          </a:p>
        </p:txBody>
      </p:sp>
      <p:graphicFrame>
        <p:nvGraphicFramePr>
          <p:cNvPr id="7" name="Tabla 6">
            <a:extLst>
              <a:ext uri="{FF2B5EF4-FFF2-40B4-BE49-F238E27FC236}">
                <a16:creationId xmlns:a16="http://schemas.microsoft.com/office/drawing/2014/main" id="{CACED125-E638-4132-9077-5C936E748ED9}"/>
              </a:ext>
            </a:extLst>
          </p:cNvPr>
          <p:cNvGraphicFramePr>
            <a:graphicFrameLocks noGrp="1"/>
          </p:cNvGraphicFramePr>
          <p:nvPr>
            <p:extLst>
              <p:ext uri="{D42A27DB-BD31-4B8C-83A1-F6EECF244321}">
                <p14:modId xmlns:p14="http://schemas.microsoft.com/office/powerpoint/2010/main" val="2469895726"/>
              </p:ext>
            </p:extLst>
          </p:nvPr>
        </p:nvGraphicFramePr>
        <p:xfrm>
          <a:off x="394254" y="1677082"/>
          <a:ext cx="6523381" cy="3875961"/>
        </p:xfrm>
        <a:graphic>
          <a:graphicData uri="http://schemas.openxmlformats.org/drawingml/2006/table">
            <a:tbl>
              <a:tblPr firstRow="1" firstCol="1" bandRow="1"/>
              <a:tblGrid>
                <a:gridCol w="4760842">
                  <a:extLst>
                    <a:ext uri="{9D8B030D-6E8A-4147-A177-3AD203B41FA5}">
                      <a16:colId xmlns:a16="http://schemas.microsoft.com/office/drawing/2014/main" val="2992853690"/>
                    </a:ext>
                  </a:extLst>
                </a:gridCol>
                <a:gridCol w="675861">
                  <a:extLst>
                    <a:ext uri="{9D8B030D-6E8A-4147-A177-3AD203B41FA5}">
                      <a16:colId xmlns:a16="http://schemas.microsoft.com/office/drawing/2014/main" val="2859377491"/>
                    </a:ext>
                  </a:extLst>
                </a:gridCol>
                <a:gridCol w="1086678">
                  <a:extLst>
                    <a:ext uri="{9D8B030D-6E8A-4147-A177-3AD203B41FA5}">
                      <a16:colId xmlns:a16="http://schemas.microsoft.com/office/drawing/2014/main" val="4150674155"/>
                    </a:ext>
                  </a:extLst>
                </a:gridCol>
              </a:tblGrid>
              <a:tr h="374607">
                <a:tc>
                  <a:txBody>
                    <a:bodyPr/>
                    <a:lstStyle/>
                    <a:p>
                      <a:pPr marL="0" algn="ctr" defTabSz="914400" rtl="0" eaLnBrk="1" fontAlgn="ctr" latinLnBrk="0" hangingPunct="1">
                        <a:lnSpc>
                          <a:spcPct val="115000"/>
                        </a:lnSpc>
                        <a:spcAft>
                          <a:spcPts val="800"/>
                        </a:spcAft>
                      </a:pPr>
                      <a:r>
                        <a:rPr lang="es-CO" sz="1400" b="1" i="0" u="none" strike="noStrike" kern="1200" dirty="0">
                          <a:solidFill>
                            <a:srgbClr val="FFFFFF"/>
                          </a:solidFill>
                          <a:effectLst/>
                          <a:latin typeface="Arial Narrow" panose="020B0606020202030204" pitchFamily="34" charset="0"/>
                          <a:ea typeface="+mn-ea"/>
                          <a:cs typeface="+mn-cs"/>
                        </a:rPr>
                        <a:t>PRINCIPIOS DE ECONOMIA SOLIDARIA</a:t>
                      </a:r>
                    </a:p>
                  </a:txBody>
                  <a:tcPr marL="68580" marR="68580" marT="0" marB="0" anchor="ctr">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chemeClr val="bg1">
                        <a:lumMod val="50000"/>
                      </a:schemeClr>
                    </a:solidFill>
                  </a:tcPr>
                </a:tc>
                <a:tc>
                  <a:txBody>
                    <a:bodyPr/>
                    <a:lstStyle/>
                    <a:p>
                      <a:pPr marL="0" algn="ctr" defTabSz="914400" rtl="0" eaLnBrk="1" fontAlgn="ctr" latinLnBrk="0" hangingPunct="1">
                        <a:lnSpc>
                          <a:spcPct val="115000"/>
                        </a:lnSpc>
                        <a:spcAft>
                          <a:spcPts val="800"/>
                        </a:spcAft>
                      </a:pPr>
                      <a:r>
                        <a:rPr lang="es-CO" sz="1400" b="1" i="0" u="none" strike="noStrike" kern="1200" dirty="0">
                          <a:solidFill>
                            <a:srgbClr val="FFFFFF"/>
                          </a:solidFill>
                          <a:effectLst/>
                          <a:latin typeface="Arial Narrow" panose="020B0606020202030204" pitchFamily="34" charset="0"/>
                          <a:ea typeface="+mn-ea"/>
                          <a:cs typeface="+mn-cs"/>
                        </a:rPr>
                        <a:t>META</a:t>
                      </a:r>
                    </a:p>
                  </a:txBody>
                  <a:tcPr marL="68580" marR="68580" marT="0" marB="0" anchor="ctr">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chemeClr val="bg1">
                        <a:lumMod val="50000"/>
                      </a:schemeClr>
                    </a:solidFill>
                  </a:tcPr>
                </a:tc>
                <a:tc>
                  <a:txBody>
                    <a:bodyPr/>
                    <a:lstStyle/>
                    <a:p>
                      <a:pPr marL="0" algn="ctr" defTabSz="914400" rtl="0" eaLnBrk="1" fontAlgn="ctr" latinLnBrk="0" hangingPunct="1">
                        <a:lnSpc>
                          <a:spcPct val="115000"/>
                        </a:lnSpc>
                        <a:spcAft>
                          <a:spcPts val="800"/>
                        </a:spcAft>
                      </a:pPr>
                      <a:r>
                        <a:rPr lang="es-CO" sz="1400" b="1" i="0" u="none" strike="noStrike" kern="1200" dirty="0">
                          <a:solidFill>
                            <a:srgbClr val="FFFFFF"/>
                          </a:solidFill>
                          <a:effectLst/>
                          <a:latin typeface="Arial Narrow" panose="020B0606020202030204" pitchFamily="34" charset="0"/>
                          <a:ea typeface="+mn-ea"/>
                          <a:cs typeface="+mn-cs"/>
                        </a:rPr>
                        <a:t>RESULTADO</a:t>
                      </a:r>
                    </a:p>
                  </a:txBody>
                  <a:tcPr marL="68580" marR="68580" marT="0" marB="0" anchor="ctr">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038741901"/>
                  </a:ext>
                </a:extLst>
              </a:tr>
              <a:tr h="438580">
                <a:tc>
                  <a:txBody>
                    <a:bodyPr/>
                    <a:lstStyle/>
                    <a:p>
                      <a:pPr algn="l">
                        <a:lnSpc>
                          <a:spcPct val="115000"/>
                        </a:lnSpc>
                        <a:spcAft>
                          <a:spcPts val="800"/>
                        </a:spcAft>
                      </a:pPr>
                      <a:r>
                        <a:rPr lang="es-CO" sz="1200" b="1"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1. PRINCIPIO DE ADMINISTRACIÓN DEMOCRÁTICA, PARTICIPATIVA, AUTOGESTIONARIA Y EMPRENDEDORA</a:t>
                      </a:r>
                      <a:endParaRPr lang="es-CO"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3</a:t>
                      </a:r>
                      <a:endParaRPr lang="es-CO"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2,00</a:t>
                      </a:r>
                      <a:endParaRPr lang="es-CO"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extLst>
                  <a:ext uri="{0D108BD9-81ED-4DB2-BD59-A6C34878D82A}">
                    <a16:rowId xmlns:a16="http://schemas.microsoft.com/office/drawing/2014/main" val="2741736238"/>
                  </a:ext>
                </a:extLst>
              </a:tr>
              <a:tr h="368410">
                <a:tc>
                  <a:txBody>
                    <a:bodyPr/>
                    <a:lstStyle/>
                    <a:p>
                      <a:pPr algn="l">
                        <a:lnSpc>
                          <a:spcPct val="115000"/>
                        </a:lnSpc>
                        <a:spcAft>
                          <a:spcPts val="800"/>
                        </a:spcAft>
                      </a:pPr>
                      <a:r>
                        <a:rPr lang="es-CO" sz="1200" b="1"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2. PRINCIPIO DE ADHESIÓN VOLUNTARIA, RESPONSABLE Y ABIERTA</a:t>
                      </a:r>
                      <a:endParaRPr lang="es-CO"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3</a:t>
                      </a:r>
                      <a:endParaRPr lang="es-CO"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2,00</a:t>
                      </a:r>
                      <a:endParaRPr lang="es-CO"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extLst>
                  <a:ext uri="{0D108BD9-81ED-4DB2-BD59-A6C34878D82A}">
                    <a16:rowId xmlns:a16="http://schemas.microsoft.com/office/drawing/2014/main" val="3143412677"/>
                  </a:ext>
                </a:extLst>
              </a:tr>
              <a:tr h="368410">
                <a:tc>
                  <a:txBody>
                    <a:bodyPr/>
                    <a:lstStyle/>
                    <a:p>
                      <a:pPr algn="l">
                        <a:lnSpc>
                          <a:spcPct val="115000"/>
                        </a:lnSpc>
                        <a:spcAft>
                          <a:spcPts val="800"/>
                        </a:spcAft>
                      </a:pPr>
                      <a:r>
                        <a:rPr lang="es-CO" sz="1200" b="1"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3. PARTICIPACIÓN ECONÓMICA DE LOS ASOCIADOS, EN JUSTICIA Y EQUIDAD</a:t>
                      </a:r>
                      <a:endParaRPr lang="es-CO"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3</a:t>
                      </a:r>
                      <a:endParaRPr lang="es-CO"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2,00</a:t>
                      </a:r>
                      <a:endParaRPr lang="es-CO"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extLst>
                  <a:ext uri="{0D108BD9-81ED-4DB2-BD59-A6C34878D82A}">
                    <a16:rowId xmlns:a16="http://schemas.microsoft.com/office/drawing/2014/main" val="847613477"/>
                  </a:ext>
                </a:extLst>
              </a:tr>
              <a:tr h="368410">
                <a:tc>
                  <a:txBody>
                    <a:bodyPr/>
                    <a:lstStyle/>
                    <a:p>
                      <a:pPr algn="l">
                        <a:lnSpc>
                          <a:spcPct val="115000"/>
                        </a:lnSpc>
                        <a:spcAft>
                          <a:spcPts val="800"/>
                        </a:spcAft>
                      </a:pPr>
                      <a:r>
                        <a:rPr lang="es-CO" sz="1200" b="1"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4. FORMACIÓN E INFORMACIÓN PARA SUS MIEMBROS, DE MANERA PERMANENTE, OPORTUNA Y PROGRESIVA</a:t>
                      </a:r>
                      <a:endParaRPr lang="es-CO"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3</a:t>
                      </a:r>
                      <a:endParaRPr lang="es-CO"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2,17</a:t>
                      </a:r>
                      <a:endParaRPr lang="es-CO"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extLst>
                  <a:ext uri="{0D108BD9-81ED-4DB2-BD59-A6C34878D82A}">
                    <a16:rowId xmlns:a16="http://schemas.microsoft.com/office/drawing/2014/main" val="3975598405"/>
                  </a:ext>
                </a:extLst>
              </a:tr>
              <a:tr h="368410">
                <a:tc>
                  <a:txBody>
                    <a:bodyPr/>
                    <a:lstStyle/>
                    <a:p>
                      <a:pPr algn="l">
                        <a:lnSpc>
                          <a:spcPct val="115000"/>
                        </a:lnSpc>
                        <a:spcAft>
                          <a:spcPts val="800"/>
                        </a:spcAft>
                      </a:pPr>
                      <a:r>
                        <a:rPr lang="es-CO" sz="1200" b="1"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5. PRINCIPIO DE AUTONOMÍA, AUTODETERMINACIÓN Y AUTOGOBIERNO</a:t>
                      </a:r>
                      <a:endParaRPr lang="es-CO"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3</a:t>
                      </a:r>
                      <a:endParaRPr lang="es-CO"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2,00</a:t>
                      </a:r>
                      <a:endParaRPr lang="es-CO"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extLst>
                  <a:ext uri="{0D108BD9-81ED-4DB2-BD59-A6C34878D82A}">
                    <a16:rowId xmlns:a16="http://schemas.microsoft.com/office/drawing/2014/main" val="3839686666"/>
                  </a:ext>
                </a:extLst>
              </a:tr>
              <a:tr h="368410">
                <a:tc>
                  <a:txBody>
                    <a:bodyPr/>
                    <a:lstStyle/>
                    <a:p>
                      <a:pPr algn="l">
                        <a:lnSpc>
                          <a:spcPct val="115000"/>
                        </a:lnSpc>
                        <a:spcAft>
                          <a:spcPts val="800"/>
                        </a:spcAft>
                      </a:pPr>
                      <a:r>
                        <a:rPr lang="es-CO" sz="1200" b="1"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6. PRINCIPIO DE SERVICIO A LA COMUNIDAD</a:t>
                      </a:r>
                      <a:endParaRPr lang="es-CO"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3</a:t>
                      </a:r>
                      <a:endParaRPr lang="es-CO"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1,50</a:t>
                      </a:r>
                      <a:endParaRPr lang="es-CO"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extLst>
                  <a:ext uri="{0D108BD9-81ED-4DB2-BD59-A6C34878D82A}">
                    <a16:rowId xmlns:a16="http://schemas.microsoft.com/office/drawing/2014/main" val="2577772686"/>
                  </a:ext>
                </a:extLst>
              </a:tr>
              <a:tr h="368410">
                <a:tc>
                  <a:txBody>
                    <a:bodyPr/>
                    <a:lstStyle/>
                    <a:p>
                      <a:pPr algn="l">
                        <a:lnSpc>
                          <a:spcPct val="115000"/>
                        </a:lnSpc>
                        <a:spcAft>
                          <a:spcPts val="800"/>
                        </a:spcAft>
                      </a:pPr>
                      <a:r>
                        <a:rPr lang="es-CO" sz="1200" b="1"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7. PRINCIPIO DE INTEGRACIÓN CON OTRAS ORGANIZACIONES DEL MISMO SECTOR</a:t>
                      </a:r>
                      <a:endParaRPr lang="es-CO"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3</a:t>
                      </a:r>
                      <a:endParaRPr lang="es-CO"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2,33</a:t>
                      </a:r>
                      <a:endParaRPr lang="es-CO"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extLst>
                  <a:ext uri="{0D108BD9-81ED-4DB2-BD59-A6C34878D82A}">
                    <a16:rowId xmlns:a16="http://schemas.microsoft.com/office/drawing/2014/main" val="176565006"/>
                  </a:ext>
                </a:extLst>
              </a:tr>
              <a:tr h="368410">
                <a:tc>
                  <a:txBody>
                    <a:bodyPr/>
                    <a:lstStyle/>
                    <a:p>
                      <a:pPr algn="l">
                        <a:lnSpc>
                          <a:spcPct val="115000"/>
                        </a:lnSpc>
                        <a:spcAft>
                          <a:spcPts val="800"/>
                        </a:spcAft>
                      </a:pPr>
                      <a:r>
                        <a:rPr lang="es-CO" sz="1200" b="1"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8. PÚBLICO INTERNO - TALENTO HUMANO</a:t>
                      </a:r>
                      <a:endParaRPr lang="es-CO"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3</a:t>
                      </a:r>
                      <a:endParaRPr lang="es-CO"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2,00</a:t>
                      </a:r>
                      <a:endParaRPr lang="es-CO"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extLst>
                  <a:ext uri="{0D108BD9-81ED-4DB2-BD59-A6C34878D82A}">
                    <a16:rowId xmlns:a16="http://schemas.microsoft.com/office/drawing/2014/main" val="2197909448"/>
                  </a:ext>
                </a:extLst>
              </a:tr>
              <a:tr h="368410">
                <a:tc>
                  <a:txBody>
                    <a:bodyPr/>
                    <a:lstStyle/>
                    <a:p>
                      <a:pPr algn="l">
                        <a:lnSpc>
                          <a:spcPct val="115000"/>
                        </a:lnSpc>
                        <a:spcAft>
                          <a:spcPts val="800"/>
                        </a:spcAft>
                      </a:pPr>
                      <a:r>
                        <a:rPr lang="es-CO" sz="1200" b="1"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9. GESTIÓN INSTITUCIONAL</a:t>
                      </a:r>
                      <a:endParaRPr lang="es-CO"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3</a:t>
                      </a:r>
                      <a:endParaRPr lang="es-CO"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tc>
                  <a:txBody>
                    <a:bodyPr/>
                    <a:lstStyle/>
                    <a:p>
                      <a:pPr algn="ctr">
                        <a:lnSpc>
                          <a:spcPct val="115000"/>
                        </a:lnSpc>
                        <a:spcAft>
                          <a:spcPts val="800"/>
                        </a:spcAft>
                      </a:pPr>
                      <a:r>
                        <a:rPr lang="es-CO" sz="14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2,40</a:t>
                      </a:r>
                      <a:endParaRPr lang="es-CO"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bg1"/>
                    </a:solidFill>
                  </a:tcPr>
                </a:tc>
                <a:extLst>
                  <a:ext uri="{0D108BD9-81ED-4DB2-BD59-A6C34878D82A}">
                    <a16:rowId xmlns:a16="http://schemas.microsoft.com/office/drawing/2014/main" val="2635257134"/>
                  </a:ext>
                </a:extLst>
              </a:tr>
            </a:tbl>
          </a:graphicData>
        </a:graphic>
      </p:graphicFrame>
      <p:pic>
        <p:nvPicPr>
          <p:cNvPr id="8" name="Imagen 7">
            <a:extLst>
              <a:ext uri="{FF2B5EF4-FFF2-40B4-BE49-F238E27FC236}">
                <a16:creationId xmlns:a16="http://schemas.microsoft.com/office/drawing/2014/main" id="{F39AD0C1-50BD-479D-A779-84B30F056928}"/>
              </a:ext>
            </a:extLst>
          </p:cNvPr>
          <p:cNvPicPr/>
          <p:nvPr/>
        </p:nvPicPr>
        <p:blipFill rotWithShape="1">
          <a:blip r:embed="rId2">
            <a:extLst>
              <a:ext uri="{28A0092B-C50C-407E-A947-70E740481C1C}">
                <a14:useLocalDpi xmlns:a14="http://schemas.microsoft.com/office/drawing/2010/main" val="0"/>
              </a:ext>
            </a:extLst>
          </a:blip>
          <a:srcRect l="26159" t="34614" r="20087" b="17439"/>
          <a:stretch/>
        </p:blipFill>
        <p:spPr bwMode="auto">
          <a:xfrm>
            <a:off x="7258050" y="2467304"/>
            <a:ext cx="4933950" cy="24733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47631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magen que contiene captura de pantalla&#10;&#10;Descripción generada automáticamente">
            <a:extLst>
              <a:ext uri="{FF2B5EF4-FFF2-40B4-BE49-F238E27FC236}">
                <a16:creationId xmlns:a16="http://schemas.microsoft.com/office/drawing/2014/main" id="{4F8A2E4E-60A0-4588-979B-0FC154CA437E}"/>
              </a:ext>
            </a:extLst>
          </p:cNvPr>
          <p:cNvPicPr>
            <a:picLocks noChangeAspect="1"/>
          </p:cNvPicPr>
          <p:nvPr/>
        </p:nvPicPr>
        <p:blipFill rotWithShape="1">
          <a:blip r:embed="rId2"/>
          <a:srcRect l="6739" t="13896" r="64130" b="14185"/>
          <a:stretch/>
        </p:blipFill>
        <p:spPr>
          <a:xfrm>
            <a:off x="1200226" y="650497"/>
            <a:ext cx="4011691" cy="5571066"/>
          </a:xfrm>
          <a:prstGeom prst="rect">
            <a:avLst/>
          </a:prstGeom>
        </p:spPr>
      </p:pic>
      <p:pic>
        <p:nvPicPr>
          <p:cNvPr id="11" name="Imagen 10">
            <a:extLst>
              <a:ext uri="{FF2B5EF4-FFF2-40B4-BE49-F238E27FC236}">
                <a16:creationId xmlns:a16="http://schemas.microsoft.com/office/drawing/2014/main" id="{A388C951-538D-49B7-833E-C533D58C2D05}"/>
              </a:ext>
            </a:extLst>
          </p:cNvPr>
          <p:cNvPicPr>
            <a:picLocks noChangeAspect="1"/>
          </p:cNvPicPr>
          <p:nvPr/>
        </p:nvPicPr>
        <p:blipFill rotWithShape="1">
          <a:blip r:embed="rId3"/>
          <a:srcRect l="53363" t="12323" r="16673" b="11484"/>
          <a:stretch/>
        </p:blipFill>
        <p:spPr>
          <a:xfrm>
            <a:off x="6870381" y="735610"/>
            <a:ext cx="4261445" cy="5485953"/>
          </a:xfrm>
          <a:prstGeom prst="rect">
            <a:avLst/>
          </a:prstGeom>
        </p:spPr>
      </p:pic>
      <p:sp>
        <p:nvSpPr>
          <p:cNvPr id="2" name="Elipse 1">
            <a:extLst>
              <a:ext uri="{FF2B5EF4-FFF2-40B4-BE49-F238E27FC236}">
                <a16:creationId xmlns:a16="http://schemas.microsoft.com/office/drawing/2014/main" id="{891E262D-4A03-4E7B-9652-77CB5CA6C1CB}"/>
              </a:ext>
            </a:extLst>
          </p:cNvPr>
          <p:cNvSpPr/>
          <p:nvPr/>
        </p:nvSpPr>
        <p:spPr>
          <a:xfrm>
            <a:off x="2009422" y="3138311"/>
            <a:ext cx="2122311" cy="10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293658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C352929-A0CB-4CE6-8C0F-A9E16D371F97}"/>
              </a:ext>
            </a:extLst>
          </p:cNvPr>
          <p:cNvPicPr>
            <a:picLocks noChangeAspect="1"/>
          </p:cNvPicPr>
          <p:nvPr/>
        </p:nvPicPr>
        <p:blipFill rotWithShape="1">
          <a:blip r:embed="rId2"/>
          <a:srcRect l="17391" t="12904" r="14294" b="9101"/>
          <a:stretch/>
        </p:blipFill>
        <p:spPr>
          <a:xfrm>
            <a:off x="477012" y="277334"/>
            <a:ext cx="11131892" cy="6303332"/>
          </a:xfrm>
          <a:prstGeom prst="rect">
            <a:avLst/>
          </a:prstGeom>
        </p:spPr>
      </p:pic>
    </p:spTree>
    <p:extLst>
      <p:ext uri="{BB962C8B-B14F-4D97-AF65-F5344CB8AC3E}">
        <p14:creationId xmlns:p14="http://schemas.microsoft.com/office/powerpoint/2010/main" val="1718271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0632B30-3DD6-43BE-BB76-D3C5D285F8D1}"/>
              </a:ext>
            </a:extLst>
          </p:cNvPr>
          <p:cNvPicPr>
            <a:picLocks noChangeAspect="1"/>
          </p:cNvPicPr>
          <p:nvPr/>
        </p:nvPicPr>
        <p:blipFill rotWithShape="1">
          <a:blip r:embed="rId2"/>
          <a:srcRect l="17442" t="12324" r="15750" b="9305"/>
          <a:stretch/>
        </p:blipFill>
        <p:spPr>
          <a:xfrm>
            <a:off x="426112" y="199469"/>
            <a:ext cx="11339775" cy="6473122"/>
          </a:xfrm>
          <a:prstGeom prst="rect">
            <a:avLst/>
          </a:prstGeom>
        </p:spPr>
      </p:pic>
    </p:spTree>
    <p:extLst>
      <p:ext uri="{BB962C8B-B14F-4D97-AF65-F5344CB8AC3E}">
        <p14:creationId xmlns:p14="http://schemas.microsoft.com/office/powerpoint/2010/main" val="3167997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F7C3AC6-A8A5-4C4E-9A22-A39EE0B0DA63}"/>
              </a:ext>
            </a:extLst>
          </p:cNvPr>
          <p:cNvPicPr>
            <a:picLocks noChangeAspect="1"/>
          </p:cNvPicPr>
          <p:nvPr/>
        </p:nvPicPr>
        <p:blipFill rotWithShape="1">
          <a:blip r:embed="rId2"/>
          <a:srcRect l="17555" t="13958" r="16576" b="9100"/>
          <a:stretch/>
        </p:blipFill>
        <p:spPr>
          <a:xfrm>
            <a:off x="477012" y="202779"/>
            <a:ext cx="11237975" cy="6466502"/>
          </a:xfrm>
          <a:prstGeom prst="rect">
            <a:avLst/>
          </a:prstGeom>
        </p:spPr>
      </p:pic>
    </p:spTree>
    <p:extLst>
      <p:ext uri="{BB962C8B-B14F-4D97-AF65-F5344CB8AC3E}">
        <p14:creationId xmlns:p14="http://schemas.microsoft.com/office/powerpoint/2010/main" val="1383057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2A68E0A-C6A5-4CF5-8D69-F95EA5C18D31}"/>
              </a:ext>
            </a:extLst>
          </p:cNvPr>
          <p:cNvPicPr>
            <a:picLocks noChangeAspect="1"/>
          </p:cNvPicPr>
          <p:nvPr/>
        </p:nvPicPr>
        <p:blipFill rotWithShape="1">
          <a:blip r:embed="rId2"/>
          <a:srcRect l="17720" t="13145" r="15242" b="8458"/>
          <a:stretch/>
        </p:blipFill>
        <p:spPr>
          <a:xfrm>
            <a:off x="331238" y="142846"/>
            <a:ext cx="11502953" cy="6586368"/>
          </a:xfrm>
          <a:prstGeom prst="rect">
            <a:avLst/>
          </a:prstGeom>
        </p:spPr>
      </p:pic>
    </p:spTree>
    <p:extLst>
      <p:ext uri="{BB962C8B-B14F-4D97-AF65-F5344CB8AC3E}">
        <p14:creationId xmlns:p14="http://schemas.microsoft.com/office/powerpoint/2010/main" val="357919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1CAA863-48F6-4D90-B312-A9B3AC971AF9}"/>
              </a:ext>
            </a:extLst>
          </p:cNvPr>
          <p:cNvPicPr>
            <a:picLocks noChangeAspect="1"/>
          </p:cNvPicPr>
          <p:nvPr/>
        </p:nvPicPr>
        <p:blipFill rotWithShape="1">
          <a:blip r:embed="rId2"/>
          <a:srcRect l="18711" t="12324" r="14596" b="11947"/>
          <a:stretch/>
        </p:blipFill>
        <p:spPr>
          <a:xfrm>
            <a:off x="477012" y="107443"/>
            <a:ext cx="11237975" cy="6455249"/>
          </a:xfrm>
          <a:prstGeom prst="rect">
            <a:avLst/>
          </a:prstGeom>
        </p:spPr>
      </p:pic>
    </p:spTree>
    <p:extLst>
      <p:ext uri="{BB962C8B-B14F-4D97-AF65-F5344CB8AC3E}">
        <p14:creationId xmlns:p14="http://schemas.microsoft.com/office/powerpoint/2010/main" val="400041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A009985A-0A7B-42EA-8905-0BD5CB5E61C8}"/>
              </a:ext>
            </a:extLst>
          </p:cNvPr>
          <p:cNvGraphicFramePr>
            <a:graphicFrameLocks noGrp="1"/>
          </p:cNvGraphicFramePr>
          <p:nvPr>
            <p:ph idx="1"/>
            <p:extLst>
              <p:ext uri="{D42A27DB-BD31-4B8C-83A1-F6EECF244321}">
                <p14:modId xmlns:p14="http://schemas.microsoft.com/office/powerpoint/2010/main" val="1664864586"/>
              </p:ext>
            </p:extLst>
          </p:nvPr>
        </p:nvGraphicFramePr>
        <p:xfrm>
          <a:off x="2080592" y="1472488"/>
          <a:ext cx="8521922" cy="4717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ángulo 5">
            <a:extLst>
              <a:ext uri="{FF2B5EF4-FFF2-40B4-BE49-F238E27FC236}">
                <a16:creationId xmlns:a16="http://schemas.microsoft.com/office/drawing/2014/main" id="{F3939DC8-B38B-4ED0-ACCB-94F95E23B97F}"/>
              </a:ext>
            </a:extLst>
          </p:cNvPr>
          <p:cNvSpPr/>
          <p:nvPr/>
        </p:nvSpPr>
        <p:spPr>
          <a:xfrm>
            <a:off x="2938373" y="861605"/>
            <a:ext cx="6568504" cy="707886"/>
          </a:xfrm>
          <a:prstGeom prst="rect">
            <a:avLst/>
          </a:prstGeom>
        </p:spPr>
        <p:txBody>
          <a:bodyPr wrap="square">
            <a:spAutoFit/>
          </a:bodyPr>
          <a:lstStyle/>
          <a:p>
            <a:pPr algn="ctr"/>
            <a:r>
              <a:rPr lang="es-ES" sz="4000" dirty="0">
                <a:solidFill>
                  <a:srgbClr val="002060"/>
                </a:solidFill>
                <a:latin typeface="+mj-lt"/>
                <a:ea typeface="+mj-ea"/>
                <a:cs typeface="+mj-cs"/>
              </a:rPr>
              <a:t>Beneficios</a:t>
            </a:r>
            <a:endParaRPr lang="es-CO" sz="4000" dirty="0">
              <a:solidFill>
                <a:srgbClr val="002060"/>
              </a:solidFill>
              <a:latin typeface="+mj-lt"/>
              <a:ea typeface="+mj-ea"/>
              <a:cs typeface="+mj-cs"/>
            </a:endParaRPr>
          </a:p>
        </p:txBody>
      </p:sp>
    </p:spTree>
    <p:extLst>
      <p:ext uri="{BB962C8B-B14F-4D97-AF65-F5344CB8AC3E}">
        <p14:creationId xmlns:p14="http://schemas.microsoft.com/office/powerpoint/2010/main" val="140726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F9B17FA5-D756-43AF-A1BE-9F12095A79CF}"/>
              </a:ext>
            </a:extLst>
          </p:cNvPr>
          <p:cNvSpPr txBox="1">
            <a:spLocks/>
          </p:cNvSpPr>
          <p:nvPr/>
        </p:nvSpPr>
        <p:spPr>
          <a:xfrm>
            <a:off x="659757" y="704164"/>
            <a:ext cx="1030683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b="1" dirty="0"/>
              <a:t>El Balance Social Cooperativo y Solidario  Es:</a:t>
            </a:r>
          </a:p>
        </p:txBody>
      </p:sp>
      <p:graphicFrame>
        <p:nvGraphicFramePr>
          <p:cNvPr id="3" name="Marcador de contenido 2">
            <a:extLst>
              <a:ext uri="{FF2B5EF4-FFF2-40B4-BE49-F238E27FC236}">
                <a16:creationId xmlns:a16="http://schemas.microsoft.com/office/drawing/2014/main" id="{D3109696-3E57-4D11-A7A8-E003099803EF}"/>
              </a:ext>
            </a:extLst>
          </p:cNvPr>
          <p:cNvGraphicFramePr>
            <a:graphicFrameLocks noGrp="1"/>
          </p:cNvGraphicFramePr>
          <p:nvPr>
            <p:ph idx="1"/>
          </p:nvPr>
        </p:nvGraphicFramePr>
        <p:xfrm>
          <a:off x="2000250" y="1440866"/>
          <a:ext cx="8535228" cy="4947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C920AEFD-09C5-4B74-9FAD-7BE210835CC0}"/>
              </a:ext>
            </a:extLst>
          </p:cNvPr>
          <p:cNvSpPr txBox="1"/>
          <p:nvPr/>
        </p:nvSpPr>
        <p:spPr>
          <a:xfrm>
            <a:off x="7822707" y="5799893"/>
            <a:ext cx="4990803" cy="707886"/>
          </a:xfrm>
          <a:prstGeom prst="rect">
            <a:avLst/>
          </a:prstGeom>
          <a:noFill/>
        </p:spPr>
        <p:txBody>
          <a:bodyPr wrap="square" rtlCol="0">
            <a:spAutoFit/>
          </a:bodyPr>
          <a:lstStyle/>
          <a:p>
            <a:r>
              <a:rPr lang="es-CO" sz="1100" dirty="0"/>
              <a:t>Fuente: Guía metodológica Para la medición y avance del  Balance social – Desarrollada por DGRV – Costa Rica. </a:t>
            </a:r>
          </a:p>
          <a:p>
            <a:endParaRPr lang="es-CO" dirty="0"/>
          </a:p>
        </p:txBody>
      </p:sp>
    </p:spTree>
    <p:extLst>
      <p:ext uri="{BB962C8B-B14F-4D97-AF65-F5344CB8AC3E}">
        <p14:creationId xmlns:p14="http://schemas.microsoft.com/office/powerpoint/2010/main" val="1615226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Resultado de imagen para BOMBILLO DE IDEA">
            <a:extLst>
              <a:ext uri="{FF2B5EF4-FFF2-40B4-BE49-F238E27FC236}">
                <a16:creationId xmlns:a16="http://schemas.microsoft.com/office/drawing/2014/main" id="{548B974C-6211-4612-AAD8-850C296387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745" y="2195010"/>
            <a:ext cx="6052397" cy="325962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E5F610CC-8293-46DF-A9E2-1DE3035A3D08}"/>
              </a:ext>
            </a:extLst>
          </p:cNvPr>
          <p:cNvSpPr>
            <a:spLocks noGrp="1"/>
          </p:cNvSpPr>
          <p:nvPr>
            <p:ph type="title"/>
          </p:nvPr>
        </p:nvSpPr>
        <p:spPr>
          <a:xfrm>
            <a:off x="1773659" y="1229701"/>
            <a:ext cx="9119627" cy="560522"/>
          </a:xfrm>
        </p:spPr>
        <p:txBody>
          <a:bodyPr>
            <a:noAutofit/>
          </a:bodyPr>
          <a:lstStyle/>
          <a:p>
            <a:pPr algn="ctr"/>
            <a:r>
              <a:rPr lang="es-ES" sz="3300" dirty="0"/>
              <a:t>Aplicación y experiencias en Colombia </a:t>
            </a:r>
          </a:p>
        </p:txBody>
      </p:sp>
      <p:graphicFrame>
        <p:nvGraphicFramePr>
          <p:cNvPr id="4" name="Diagrama 3">
            <a:extLst>
              <a:ext uri="{FF2B5EF4-FFF2-40B4-BE49-F238E27FC236}">
                <a16:creationId xmlns:a16="http://schemas.microsoft.com/office/drawing/2014/main" id="{C8D11076-7350-470B-8572-2F8722F25146}"/>
              </a:ext>
            </a:extLst>
          </p:cNvPr>
          <p:cNvGraphicFramePr/>
          <p:nvPr>
            <p:extLst>
              <p:ext uri="{D42A27DB-BD31-4B8C-83A1-F6EECF244321}">
                <p14:modId xmlns:p14="http://schemas.microsoft.com/office/powerpoint/2010/main" val="176731071"/>
              </p:ext>
            </p:extLst>
          </p:nvPr>
        </p:nvGraphicFramePr>
        <p:xfrm>
          <a:off x="3171973" y="1945958"/>
          <a:ext cx="8728479" cy="4030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8542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1B7ADF-4947-4422-8DDC-93C1798DB12A}"/>
              </a:ext>
            </a:extLst>
          </p:cNvPr>
          <p:cNvSpPr>
            <a:spLocks noGrp="1"/>
          </p:cNvSpPr>
          <p:nvPr>
            <p:ph type="title"/>
          </p:nvPr>
        </p:nvSpPr>
        <p:spPr>
          <a:xfrm>
            <a:off x="838200" y="500062"/>
            <a:ext cx="10515600" cy="1325563"/>
          </a:xfrm>
        </p:spPr>
        <p:txBody>
          <a:bodyPr/>
          <a:lstStyle/>
          <a:p>
            <a:pPr algn="ctr"/>
            <a:r>
              <a:rPr lang="es-CO" b="1" dirty="0">
                <a:effectLst>
                  <a:outerShdw blurRad="38100" dist="38100" dir="2700000" algn="tl">
                    <a:srgbClr val="000000">
                      <a:alpha val="43137"/>
                    </a:srgbClr>
                  </a:outerShdw>
                </a:effectLst>
              </a:rPr>
              <a:t>Fuentes consultadas</a:t>
            </a:r>
          </a:p>
        </p:txBody>
      </p:sp>
      <p:sp>
        <p:nvSpPr>
          <p:cNvPr id="3" name="Marcador de contenido 2">
            <a:extLst>
              <a:ext uri="{FF2B5EF4-FFF2-40B4-BE49-F238E27FC236}">
                <a16:creationId xmlns:a16="http://schemas.microsoft.com/office/drawing/2014/main" id="{899B3401-B636-4BCF-9026-47955CF9BAC0}"/>
              </a:ext>
            </a:extLst>
          </p:cNvPr>
          <p:cNvSpPr>
            <a:spLocks noGrp="1"/>
          </p:cNvSpPr>
          <p:nvPr>
            <p:ph idx="1"/>
          </p:nvPr>
        </p:nvSpPr>
        <p:spPr/>
        <p:txBody>
          <a:bodyPr>
            <a:noAutofit/>
          </a:bodyPr>
          <a:lstStyle/>
          <a:p>
            <a:r>
              <a:rPr lang="es-CO" sz="2500" dirty="0"/>
              <a:t>Guía metodológica Para la medición y avance del  Balance social – Desarrollada por DGRV – Costa Rica. Costa Rica, 2017.</a:t>
            </a:r>
          </a:p>
          <a:p>
            <a:r>
              <a:rPr lang="es-ES" sz="2500" dirty="0"/>
              <a:t>“El balance social y su importancia como instrumento de medición en las organizaciones de la economía social, particularmente en las cooperativas”. </a:t>
            </a:r>
            <a:r>
              <a:rPr lang="es-CO" sz="2500" b="1" dirty="0"/>
              <a:t>VII Congreso Internacional </a:t>
            </a:r>
            <a:r>
              <a:rPr lang="es-CO" sz="2500" b="1" dirty="0" err="1"/>
              <a:t>Rulescoop</a:t>
            </a:r>
            <a:r>
              <a:rPr lang="es-CO" sz="2500" b="1" dirty="0"/>
              <a:t>  </a:t>
            </a:r>
            <a:r>
              <a:rPr lang="es-ES" sz="2500" i="1" dirty="0"/>
              <a:t>Economía social: identidad, desafíos y estrategias </a:t>
            </a:r>
            <a:r>
              <a:rPr lang="es-ES" sz="2500" dirty="0"/>
              <a:t>Valencia-Castellón (España), 5-7 de Septiembre de 2012. </a:t>
            </a:r>
            <a:r>
              <a:rPr lang="es-CO" sz="2500" dirty="0"/>
              <a:t>Autores: </a:t>
            </a:r>
            <a:r>
              <a:rPr lang="es-CO" sz="2500" b="1" dirty="0"/>
              <a:t>Alicia Beatriz </a:t>
            </a:r>
            <a:r>
              <a:rPr lang="es-CO" sz="2500" b="1" dirty="0" err="1"/>
              <a:t>Ressel</a:t>
            </a:r>
            <a:r>
              <a:rPr lang="es-CO" sz="2500" b="1" dirty="0"/>
              <a:t>  y Viviana </a:t>
            </a:r>
            <a:r>
              <a:rPr lang="es-CO" sz="2500" b="1" dirty="0" err="1"/>
              <a:t>Coppini</a:t>
            </a:r>
            <a:r>
              <a:rPr lang="es-CO" sz="2500" b="1" dirty="0"/>
              <a:t>. </a:t>
            </a:r>
            <a:endParaRPr lang="es-CO" sz="2500" dirty="0"/>
          </a:p>
        </p:txBody>
      </p:sp>
    </p:spTree>
    <p:extLst>
      <p:ext uri="{BB962C8B-B14F-4D97-AF65-F5344CB8AC3E}">
        <p14:creationId xmlns:p14="http://schemas.microsoft.com/office/powerpoint/2010/main" val="7679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DBDB0900-9995-4F5B-9F09-EA0C0E1FBDF5}"/>
              </a:ext>
            </a:extLst>
          </p:cNvPr>
          <p:cNvSpPr/>
          <p:nvPr/>
        </p:nvSpPr>
        <p:spPr>
          <a:xfrm>
            <a:off x="0" y="1786760"/>
            <a:ext cx="12065876" cy="2079352"/>
          </a:xfrm>
          <a:prstGeom prst="rect">
            <a:avLst/>
          </a:prstGeom>
        </p:spPr>
        <p:txBody>
          <a:bodyPr wrap="square">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91779">
              <a:lnSpc>
                <a:spcPct val="150000"/>
              </a:lnSpc>
              <a:defRPr/>
            </a:pPr>
            <a:r>
              <a:rPr lang="es-CO" sz="9600" dirty="0">
                <a:solidFill>
                  <a:srgbClr val="014574"/>
                </a:solidFill>
                <a:latin typeface="Nexa Black" panose="02000000000000000000" pitchFamily="50" charset="0"/>
              </a:rPr>
              <a:t>¡Muchas gracias!</a:t>
            </a:r>
            <a:endParaRPr lang="es-ES" sz="9600" dirty="0">
              <a:solidFill>
                <a:srgbClr val="014574"/>
              </a:solidFill>
              <a:latin typeface="Nexa Black" panose="02000000000000000000" pitchFamily="50" charset="0"/>
            </a:endParaRPr>
          </a:p>
        </p:txBody>
      </p:sp>
      <p:pic>
        <p:nvPicPr>
          <p:cNvPr id="5" name="Imagen 4" descr="Captura de pantalla de un celular&#10;&#10;Descripción generada automáticamente">
            <a:extLst>
              <a:ext uri="{FF2B5EF4-FFF2-40B4-BE49-F238E27FC236}">
                <a16:creationId xmlns:a16="http://schemas.microsoft.com/office/drawing/2014/main" id="{2DEEA5C6-FC7E-4444-AE05-43CFFF251219}"/>
              </a:ext>
            </a:extLst>
          </p:cNvPr>
          <p:cNvPicPr>
            <a:picLocks noChangeAspect="1"/>
          </p:cNvPicPr>
          <p:nvPr/>
        </p:nvPicPr>
        <p:blipFill rotWithShape="1">
          <a:blip r:embed="rId2">
            <a:extLst>
              <a:ext uri="{28A0092B-C50C-407E-A947-70E740481C1C}">
                <a14:useLocalDpi xmlns:a14="http://schemas.microsoft.com/office/drawing/2010/main" val="0"/>
              </a:ext>
            </a:extLst>
          </a:blip>
          <a:srcRect t="91144" r="21559"/>
          <a:stretch/>
        </p:blipFill>
        <p:spPr>
          <a:xfrm>
            <a:off x="2698261" y="4269660"/>
            <a:ext cx="7141775" cy="1007852"/>
          </a:xfrm>
          <a:prstGeom prst="rect">
            <a:avLst/>
          </a:prstGeom>
        </p:spPr>
      </p:pic>
    </p:spTree>
    <p:extLst>
      <p:ext uri="{BB962C8B-B14F-4D97-AF65-F5344CB8AC3E}">
        <p14:creationId xmlns:p14="http://schemas.microsoft.com/office/powerpoint/2010/main" val="2289146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operativa Vega Real Realiza Jornada de Limpieza en Río Bacuí">
            <a:extLst>
              <a:ext uri="{FF2B5EF4-FFF2-40B4-BE49-F238E27FC236}">
                <a16:creationId xmlns:a16="http://schemas.microsoft.com/office/drawing/2014/main" id="{B6ADDAC9-5F97-48F1-B0D7-637547C4C2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91" b="12323"/>
          <a:stretch/>
        </p:blipFill>
        <p:spPr bwMode="auto">
          <a:xfrm>
            <a:off x="0"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8"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CuadroTexto 1">
            <a:extLst>
              <a:ext uri="{FF2B5EF4-FFF2-40B4-BE49-F238E27FC236}">
                <a16:creationId xmlns:a16="http://schemas.microsoft.com/office/drawing/2014/main" id="{7211F836-0588-4E1B-B24F-48AD8E14F654}"/>
              </a:ext>
            </a:extLst>
          </p:cNvPr>
          <p:cNvSpPr txBox="1"/>
          <p:nvPr/>
        </p:nvSpPr>
        <p:spPr>
          <a:xfrm>
            <a:off x="709448" y="1913950"/>
            <a:ext cx="4204137" cy="134275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a:effectLst>
                  <a:outerShdw blurRad="38100" dist="38100" dir="2700000" algn="tl">
                    <a:srgbClr val="000000">
                      <a:alpha val="43137"/>
                    </a:srgbClr>
                  </a:outerShdw>
                </a:effectLst>
                <a:latin typeface="+mj-lt"/>
                <a:ea typeface="+mj-ea"/>
                <a:cs typeface="+mj-cs"/>
              </a:rPr>
              <a:t>APLICABILIDAD Y UTILIDAD</a:t>
            </a:r>
          </a:p>
        </p:txBody>
      </p:sp>
      <p:cxnSp>
        <p:nvCxnSpPr>
          <p:cNvPr id="1029"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graphicFrame>
        <p:nvGraphicFramePr>
          <p:cNvPr id="4" name="Marcador de contenido 3">
            <a:extLst>
              <a:ext uri="{FF2B5EF4-FFF2-40B4-BE49-F238E27FC236}">
                <a16:creationId xmlns:a16="http://schemas.microsoft.com/office/drawing/2014/main" id="{B560F733-FA72-4AC0-9D00-253FD7F21965}"/>
              </a:ext>
            </a:extLst>
          </p:cNvPr>
          <p:cNvGraphicFramePr>
            <a:graphicFrameLocks noGrp="1"/>
          </p:cNvGraphicFramePr>
          <p:nvPr>
            <p:ph idx="1"/>
            <p:extLst>
              <p:ext uri="{D42A27DB-BD31-4B8C-83A1-F6EECF244321}">
                <p14:modId xmlns:p14="http://schemas.microsoft.com/office/powerpoint/2010/main" val="1572550205"/>
              </p:ext>
            </p:extLst>
          </p:nvPr>
        </p:nvGraphicFramePr>
        <p:xfrm>
          <a:off x="525516" y="3417573"/>
          <a:ext cx="4593021" cy="2619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9599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F9B17FA5-D756-43AF-A1BE-9F12095A79CF}"/>
              </a:ext>
            </a:extLst>
          </p:cNvPr>
          <p:cNvSpPr txBox="1">
            <a:spLocks/>
          </p:cNvSpPr>
          <p:nvPr/>
        </p:nvSpPr>
        <p:spPr>
          <a:xfrm>
            <a:off x="589560" y="856180"/>
            <a:ext cx="4560584"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700" b="1" dirty="0" err="1"/>
              <a:t>Aplicabilidad</a:t>
            </a:r>
            <a:r>
              <a:rPr lang="en-US" sz="3700" b="1" dirty="0"/>
              <a:t> y </a:t>
            </a:r>
            <a:r>
              <a:rPr lang="en-US" sz="3700" b="1" dirty="0" err="1"/>
              <a:t>Utilidad</a:t>
            </a:r>
            <a:endParaRPr lang="en-US" sz="3700" b="1" dirty="0"/>
          </a:p>
        </p:txBody>
      </p:sp>
      <p:sp>
        <p:nvSpPr>
          <p:cNvPr id="5" name="Marcador de contenido 2">
            <a:extLst>
              <a:ext uri="{FF2B5EF4-FFF2-40B4-BE49-F238E27FC236}">
                <a16:creationId xmlns:a16="http://schemas.microsoft.com/office/drawing/2014/main" id="{F7478D65-BEB1-4B3F-8584-871B0B2830F8}"/>
              </a:ext>
            </a:extLst>
          </p:cNvPr>
          <p:cNvSpPr>
            <a:spLocks noGrp="1"/>
          </p:cNvSpPr>
          <p:nvPr>
            <p:ph idx="1"/>
          </p:nvPr>
        </p:nvSpPr>
        <p:spPr>
          <a:xfrm>
            <a:off x="589560" y="1863524"/>
            <a:ext cx="4559425" cy="3995153"/>
          </a:xfrm>
        </p:spPr>
        <p:txBody>
          <a:bodyPr vert="horz" lIns="91440" tIns="45720" rIns="91440" bIns="45720" rtlCol="0" anchor="ctr">
            <a:normAutofit/>
          </a:bodyPr>
          <a:lstStyle/>
          <a:p>
            <a:pPr marL="0"/>
            <a:endParaRPr lang="en-US" sz="2000" dirty="0"/>
          </a:p>
          <a:p>
            <a:pPr lvl="0" algn="just"/>
            <a:r>
              <a:rPr lang="es-CO" sz="2000" dirty="0"/>
              <a:t>Brinda un marco de referencia para  la toma de decisiones socialmente  estratégicas</a:t>
            </a:r>
          </a:p>
          <a:p>
            <a:pPr marL="0" lvl="0" indent="0" algn="just">
              <a:buNone/>
            </a:pPr>
            <a:r>
              <a:rPr lang="es-CO" sz="2000" dirty="0"/>
              <a:t> </a:t>
            </a:r>
          </a:p>
          <a:p>
            <a:pPr lvl="0" algn="just"/>
            <a:r>
              <a:rPr lang="es-CO" sz="2000" dirty="0"/>
              <a:t>Los asociados tienen un mecanismo objetivo para evaluar si sus dirigentes y gerentes van por el camino que ellos quieren para el futuro de la organización Solidaria.</a:t>
            </a:r>
          </a:p>
          <a:p>
            <a:pPr lvl="0"/>
            <a:endParaRPr lang="en-US" sz="2000" dirty="0"/>
          </a:p>
          <a:p>
            <a:pPr marL="0"/>
            <a:endParaRPr lang="en-US" sz="2000" dirty="0"/>
          </a:p>
        </p:txBody>
      </p:sp>
      <p:sp>
        <p:nvSpPr>
          <p:cNvPr id="27" name="CuadroTexto 26">
            <a:extLst>
              <a:ext uri="{FF2B5EF4-FFF2-40B4-BE49-F238E27FC236}">
                <a16:creationId xmlns:a16="http://schemas.microsoft.com/office/drawing/2014/main" id="{2954165B-D12A-464D-9D10-90DC249D4E39}"/>
              </a:ext>
            </a:extLst>
          </p:cNvPr>
          <p:cNvSpPr txBox="1"/>
          <p:nvPr/>
        </p:nvSpPr>
        <p:spPr>
          <a:xfrm>
            <a:off x="43681" y="6302404"/>
            <a:ext cx="4990803" cy="707886"/>
          </a:xfrm>
          <a:prstGeom prst="rect">
            <a:avLst/>
          </a:prstGeom>
          <a:noFill/>
        </p:spPr>
        <p:txBody>
          <a:bodyPr wrap="square" rtlCol="0">
            <a:spAutoFit/>
          </a:bodyPr>
          <a:lstStyle/>
          <a:p>
            <a:r>
              <a:rPr lang="es-CO" sz="1100" dirty="0"/>
              <a:t>Fuente: Guía metodológica Para la medición y avance del  Balance social – Desarrollada por DGRV – Costa Rica. </a:t>
            </a:r>
          </a:p>
          <a:p>
            <a:endParaRPr lang="es-CO" dirty="0"/>
          </a:p>
        </p:txBody>
      </p:sp>
      <p:pic>
        <p:nvPicPr>
          <p:cNvPr id="3074" name="Picture 2" descr="Qué es la gestión social | Neetescuela">
            <a:extLst>
              <a:ext uri="{FF2B5EF4-FFF2-40B4-BE49-F238E27FC236}">
                <a16:creationId xmlns:a16="http://schemas.microsoft.com/office/drawing/2014/main" id="{C612C228-9E66-48E0-9EEB-60BA6B36D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2135" y="2330505"/>
            <a:ext cx="6434276" cy="2647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85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El valor de la unión… Otro camino es posible | Ágora Soluciones">
            <a:extLst>
              <a:ext uri="{FF2B5EF4-FFF2-40B4-BE49-F238E27FC236}">
                <a16:creationId xmlns:a16="http://schemas.microsoft.com/office/drawing/2014/main" id="{6936BAB9-DA84-46D0-A1C2-310FED4EEB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76" r="31357" b="-1"/>
          <a:stretch/>
        </p:blipFill>
        <p:spPr bwMode="auto">
          <a:xfrm>
            <a:off x="774604" y="299509"/>
            <a:ext cx="4230704" cy="6258983"/>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a:extLst>
              <a:ext uri="{FF2B5EF4-FFF2-40B4-BE49-F238E27FC236}">
                <a16:creationId xmlns:a16="http://schemas.microsoft.com/office/drawing/2014/main" id="{F7478D65-BEB1-4B3F-8584-871B0B2830F8}"/>
              </a:ext>
            </a:extLst>
          </p:cNvPr>
          <p:cNvSpPr>
            <a:spLocks noGrp="1"/>
          </p:cNvSpPr>
          <p:nvPr>
            <p:ph idx="1"/>
          </p:nvPr>
        </p:nvSpPr>
        <p:spPr>
          <a:xfrm>
            <a:off x="6392583" y="417690"/>
            <a:ext cx="4434721" cy="5938660"/>
          </a:xfrm>
        </p:spPr>
        <p:txBody>
          <a:bodyPr vert="horz" lIns="91440" tIns="45720" rIns="91440" bIns="45720" rtlCol="0" anchor="t">
            <a:normAutofit lnSpcReduction="10000"/>
          </a:bodyPr>
          <a:lstStyle/>
          <a:p>
            <a:pPr marL="0"/>
            <a:endParaRPr lang="en-US" sz="2000" dirty="0">
              <a:solidFill>
                <a:schemeClr val="tx1">
                  <a:alpha val="80000"/>
                </a:schemeClr>
              </a:solidFill>
              <a:latin typeface="+mn-lt"/>
            </a:endParaRPr>
          </a:p>
          <a:p>
            <a:pPr lvl="0" algn="just"/>
            <a:r>
              <a:rPr lang="en-US" sz="3000" dirty="0" err="1">
                <a:solidFill>
                  <a:schemeClr val="tx1">
                    <a:alpha val="80000"/>
                  </a:schemeClr>
                </a:solidFill>
                <a:latin typeface="+mn-lt"/>
              </a:rPr>
              <a:t>Todos</a:t>
            </a:r>
            <a:r>
              <a:rPr lang="en-US" sz="3000" dirty="0">
                <a:solidFill>
                  <a:schemeClr val="tx1">
                    <a:alpha val="80000"/>
                  </a:schemeClr>
                </a:solidFill>
                <a:latin typeface="+mn-lt"/>
              </a:rPr>
              <a:t> </a:t>
            </a:r>
            <a:r>
              <a:rPr lang="en-US" sz="3000" dirty="0" err="1">
                <a:solidFill>
                  <a:schemeClr val="tx1">
                    <a:alpha val="80000"/>
                  </a:schemeClr>
                </a:solidFill>
                <a:latin typeface="+mn-lt"/>
              </a:rPr>
              <a:t>tienen</a:t>
            </a:r>
            <a:r>
              <a:rPr lang="en-US" sz="3000" dirty="0">
                <a:solidFill>
                  <a:schemeClr val="tx1">
                    <a:alpha val="80000"/>
                  </a:schemeClr>
                </a:solidFill>
                <a:latin typeface="+mn-lt"/>
              </a:rPr>
              <a:t> un </a:t>
            </a:r>
            <a:r>
              <a:rPr lang="en-US" sz="3000" dirty="0" err="1">
                <a:solidFill>
                  <a:schemeClr val="tx1">
                    <a:alpha val="80000"/>
                  </a:schemeClr>
                </a:solidFill>
                <a:latin typeface="+mn-lt"/>
              </a:rPr>
              <a:t>elemento</a:t>
            </a:r>
            <a:r>
              <a:rPr lang="en-US" sz="3000" dirty="0">
                <a:solidFill>
                  <a:schemeClr val="tx1">
                    <a:alpha val="80000"/>
                  </a:schemeClr>
                </a:solidFill>
                <a:latin typeface="+mn-lt"/>
              </a:rPr>
              <a:t> </a:t>
            </a:r>
            <a:r>
              <a:rPr lang="en-US" sz="3000" dirty="0" err="1">
                <a:solidFill>
                  <a:schemeClr val="tx1">
                    <a:alpha val="80000"/>
                  </a:schemeClr>
                </a:solidFill>
                <a:latin typeface="+mn-lt"/>
              </a:rPr>
              <a:t>objetivo</a:t>
            </a:r>
            <a:r>
              <a:rPr lang="en-US" sz="3000" dirty="0">
                <a:solidFill>
                  <a:schemeClr val="tx1">
                    <a:alpha val="80000"/>
                  </a:schemeClr>
                </a:solidFill>
                <a:latin typeface="+mn-lt"/>
              </a:rPr>
              <a:t> que les </a:t>
            </a:r>
            <a:r>
              <a:rPr lang="en-US" sz="3000" dirty="0" err="1">
                <a:solidFill>
                  <a:schemeClr val="tx1">
                    <a:alpha val="80000"/>
                  </a:schemeClr>
                </a:solidFill>
                <a:latin typeface="+mn-lt"/>
              </a:rPr>
              <a:t>permite</a:t>
            </a:r>
            <a:r>
              <a:rPr lang="en-US" sz="3000" dirty="0">
                <a:solidFill>
                  <a:schemeClr val="tx1">
                    <a:alpha val="80000"/>
                  </a:schemeClr>
                </a:solidFill>
                <a:latin typeface="+mn-lt"/>
              </a:rPr>
              <a:t> </a:t>
            </a:r>
            <a:r>
              <a:rPr lang="en-US" sz="3000" dirty="0" err="1">
                <a:solidFill>
                  <a:schemeClr val="tx1">
                    <a:alpha val="80000"/>
                  </a:schemeClr>
                </a:solidFill>
                <a:latin typeface="+mn-lt"/>
              </a:rPr>
              <a:t>evaluar</a:t>
            </a:r>
            <a:r>
              <a:rPr lang="en-US" sz="3000" dirty="0">
                <a:solidFill>
                  <a:schemeClr val="tx1">
                    <a:alpha val="80000"/>
                  </a:schemeClr>
                </a:solidFill>
                <a:latin typeface="+mn-lt"/>
              </a:rPr>
              <a:t> el </a:t>
            </a:r>
            <a:r>
              <a:rPr lang="en-US" sz="3000" dirty="0" err="1">
                <a:solidFill>
                  <a:schemeClr val="tx1">
                    <a:alpha val="80000"/>
                  </a:schemeClr>
                </a:solidFill>
                <a:latin typeface="+mn-lt"/>
              </a:rPr>
              <a:t>cumplimiento</a:t>
            </a:r>
            <a:r>
              <a:rPr lang="en-US" sz="3000" dirty="0">
                <a:solidFill>
                  <a:schemeClr val="tx1">
                    <a:alpha val="80000"/>
                  </a:schemeClr>
                </a:solidFill>
                <a:latin typeface="+mn-lt"/>
              </a:rPr>
              <a:t> de la </a:t>
            </a:r>
            <a:r>
              <a:rPr lang="en-US" sz="3000" dirty="0" err="1">
                <a:solidFill>
                  <a:schemeClr val="tx1">
                    <a:alpha val="80000"/>
                  </a:schemeClr>
                </a:solidFill>
                <a:latin typeface="+mn-lt"/>
              </a:rPr>
              <a:t>visión</a:t>
            </a:r>
            <a:r>
              <a:rPr lang="en-US" sz="3000" dirty="0">
                <a:solidFill>
                  <a:schemeClr val="tx1">
                    <a:alpha val="80000"/>
                  </a:schemeClr>
                </a:solidFill>
                <a:latin typeface="+mn-lt"/>
              </a:rPr>
              <a:t> y la </a:t>
            </a:r>
            <a:r>
              <a:rPr lang="en-US" sz="3000" dirty="0" err="1">
                <a:solidFill>
                  <a:schemeClr val="tx1">
                    <a:alpha val="80000"/>
                  </a:schemeClr>
                </a:solidFill>
                <a:latin typeface="+mn-lt"/>
              </a:rPr>
              <a:t>misión</a:t>
            </a:r>
            <a:r>
              <a:rPr lang="en-US" sz="3000" dirty="0">
                <a:solidFill>
                  <a:schemeClr val="tx1">
                    <a:alpha val="80000"/>
                  </a:schemeClr>
                </a:solidFill>
                <a:latin typeface="+mn-lt"/>
              </a:rPr>
              <a:t> y </a:t>
            </a:r>
            <a:r>
              <a:rPr lang="en-US" sz="3000" dirty="0" err="1">
                <a:solidFill>
                  <a:schemeClr val="tx1">
                    <a:alpha val="80000"/>
                  </a:schemeClr>
                </a:solidFill>
                <a:latin typeface="+mn-lt"/>
              </a:rPr>
              <a:t>corregir</a:t>
            </a:r>
            <a:r>
              <a:rPr lang="en-US" sz="3000" dirty="0">
                <a:solidFill>
                  <a:schemeClr val="tx1">
                    <a:alpha val="80000"/>
                  </a:schemeClr>
                </a:solidFill>
                <a:latin typeface="+mn-lt"/>
              </a:rPr>
              <a:t> el rumbo </a:t>
            </a:r>
            <a:r>
              <a:rPr lang="en-US" sz="3000" dirty="0" err="1">
                <a:solidFill>
                  <a:schemeClr val="tx1">
                    <a:alpha val="80000"/>
                  </a:schemeClr>
                </a:solidFill>
                <a:latin typeface="+mn-lt"/>
              </a:rPr>
              <a:t>cuando</a:t>
            </a:r>
            <a:r>
              <a:rPr lang="en-US" sz="3000" dirty="0">
                <a:solidFill>
                  <a:schemeClr val="tx1">
                    <a:alpha val="80000"/>
                  </a:schemeClr>
                </a:solidFill>
                <a:latin typeface="+mn-lt"/>
              </a:rPr>
              <a:t> </a:t>
            </a:r>
            <a:r>
              <a:rPr lang="en-US" sz="3000" dirty="0" err="1">
                <a:solidFill>
                  <a:schemeClr val="tx1">
                    <a:alpha val="80000"/>
                  </a:schemeClr>
                </a:solidFill>
                <a:latin typeface="+mn-lt"/>
              </a:rPr>
              <a:t>esto</a:t>
            </a:r>
            <a:r>
              <a:rPr lang="en-US" sz="3000" dirty="0">
                <a:solidFill>
                  <a:schemeClr val="tx1">
                    <a:alpha val="80000"/>
                  </a:schemeClr>
                </a:solidFill>
                <a:latin typeface="+mn-lt"/>
              </a:rPr>
              <a:t> se </a:t>
            </a:r>
            <a:r>
              <a:rPr lang="en-US" sz="3000" dirty="0" err="1">
                <a:solidFill>
                  <a:schemeClr val="tx1">
                    <a:alpha val="80000"/>
                  </a:schemeClr>
                </a:solidFill>
                <a:latin typeface="+mn-lt"/>
              </a:rPr>
              <a:t>requiera</a:t>
            </a:r>
            <a:r>
              <a:rPr lang="en-US" sz="3000" dirty="0">
                <a:solidFill>
                  <a:schemeClr val="tx1">
                    <a:alpha val="80000"/>
                  </a:schemeClr>
                </a:solidFill>
                <a:latin typeface="+mn-lt"/>
              </a:rPr>
              <a:t> </a:t>
            </a:r>
          </a:p>
          <a:p>
            <a:pPr lvl="0" algn="just"/>
            <a:endParaRPr lang="en-US" sz="3000" dirty="0">
              <a:solidFill>
                <a:schemeClr val="tx1">
                  <a:alpha val="80000"/>
                </a:schemeClr>
              </a:solidFill>
              <a:latin typeface="+mn-lt"/>
            </a:endParaRPr>
          </a:p>
          <a:p>
            <a:pPr lvl="0" algn="just"/>
            <a:r>
              <a:rPr lang="en-US" sz="3000" dirty="0">
                <a:solidFill>
                  <a:schemeClr val="tx1">
                    <a:alpha val="80000"/>
                  </a:schemeClr>
                </a:solidFill>
                <a:latin typeface="+mn-lt"/>
              </a:rPr>
              <a:t>Al </a:t>
            </a:r>
            <a:r>
              <a:rPr lang="en-US" sz="3000" dirty="0" err="1">
                <a:solidFill>
                  <a:schemeClr val="tx1">
                    <a:alpha val="80000"/>
                  </a:schemeClr>
                </a:solidFill>
                <a:latin typeface="+mn-lt"/>
              </a:rPr>
              <a:t>contarse</a:t>
            </a:r>
            <a:r>
              <a:rPr lang="en-US" sz="3000" dirty="0">
                <a:solidFill>
                  <a:schemeClr val="tx1">
                    <a:alpha val="80000"/>
                  </a:schemeClr>
                </a:solidFill>
                <a:latin typeface="+mn-lt"/>
              </a:rPr>
              <a:t> con una </a:t>
            </a:r>
            <a:r>
              <a:rPr lang="en-US" sz="3000" dirty="0" err="1">
                <a:solidFill>
                  <a:schemeClr val="tx1">
                    <a:alpha val="80000"/>
                  </a:schemeClr>
                </a:solidFill>
                <a:latin typeface="+mn-lt"/>
              </a:rPr>
              <a:t>metodología</a:t>
            </a:r>
            <a:r>
              <a:rPr lang="en-US" sz="3000" dirty="0">
                <a:solidFill>
                  <a:schemeClr val="tx1">
                    <a:alpha val="80000"/>
                  </a:schemeClr>
                </a:solidFill>
                <a:latin typeface="+mn-lt"/>
              </a:rPr>
              <a:t> </a:t>
            </a:r>
            <a:r>
              <a:rPr lang="en-US" sz="3000" dirty="0" err="1">
                <a:solidFill>
                  <a:schemeClr val="tx1">
                    <a:alpha val="80000"/>
                  </a:schemeClr>
                </a:solidFill>
                <a:latin typeface="+mn-lt"/>
              </a:rPr>
              <a:t>estandarizada</a:t>
            </a:r>
            <a:r>
              <a:rPr lang="en-US" sz="3000" dirty="0">
                <a:solidFill>
                  <a:schemeClr val="tx1">
                    <a:alpha val="80000"/>
                  </a:schemeClr>
                </a:solidFill>
                <a:latin typeface="+mn-lt"/>
              </a:rPr>
              <a:t>, se </a:t>
            </a:r>
            <a:r>
              <a:rPr lang="en-US" sz="3000" dirty="0" err="1">
                <a:solidFill>
                  <a:schemeClr val="tx1">
                    <a:alpha val="80000"/>
                  </a:schemeClr>
                </a:solidFill>
                <a:latin typeface="+mn-lt"/>
              </a:rPr>
              <a:t>pueden</a:t>
            </a:r>
            <a:r>
              <a:rPr lang="en-US" sz="3000" dirty="0">
                <a:solidFill>
                  <a:schemeClr val="tx1">
                    <a:alpha val="80000"/>
                  </a:schemeClr>
                </a:solidFill>
                <a:latin typeface="+mn-lt"/>
              </a:rPr>
              <a:t> </a:t>
            </a:r>
            <a:r>
              <a:rPr lang="en-US" sz="3000" dirty="0" err="1">
                <a:solidFill>
                  <a:schemeClr val="tx1">
                    <a:alpha val="80000"/>
                  </a:schemeClr>
                </a:solidFill>
                <a:latin typeface="+mn-lt"/>
              </a:rPr>
              <a:t>hacer</a:t>
            </a:r>
            <a:r>
              <a:rPr lang="en-US" sz="3000" dirty="0">
                <a:solidFill>
                  <a:schemeClr val="tx1">
                    <a:alpha val="80000"/>
                  </a:schemeClr>
                </a:solidFill>
                <a:latin typeface="+mn-lt"/>
              </a:rPr>
              <a:t> </a:t>
            </a:r>
            <a:r>
              <a:rPr lang="en-US" sz="3000" dirty="0" err="1">
                <a:solidFill>
                  <a:schemeClr val="tx1">
                    <a:alpha val="80000"/>
                  </a:schemeClr>
                </a:solidFill>
                <a:latin typeface="+mn-lt"/>
              </a:rPr>
              <a:t>comparaciones</a:t>
            </a:r>
            <a:r>
              <a:rPr lang="en-US" sz="3000" dirty="0">
                <a:solidFill>
                  <a:schemeClr val="tx1">
                    <a:alpha val="80000"/>
                  </a:schemeClr>
                </a:solidFill>
                <a:latin typeface="+mn-lt"/>
              </a:rPr>
              <a:t> de </a:t>
            </a:r>
            <a:r>
              <a:rPr lang="en-US" sz="3000" dirty="0" err="1">
                <a:solidFill>
                  <a:schemeClr val="tx1">
                    <a:alpha val="80000"/>
                  </a:schemeClr>
                </a:solidFill>
                <a:latin typeface="+mn-lt"/>
              </a:rPr>
              <a:t>indicadores</a:t>
            </a:r>
            <a:r>
              <a:rPr lang="en-US" sz="3000" dirty="0">
                <a:solidFill>
                  <a:schemeClr val="tx1">
                    <a:alpha val="80000"/>
                  </a:schemeClr>
                </a:solidFill>
                <a:latin typeface="+mn-lt"/>
              </a:rPr>
              <a:t> entre los </a:t>
            </a:r>
            <a:r>
              <a:rPr lang="en-US" sz="3000" dirty="0" err="1">
                <a:solidFill>
                  <a:schemeClr val="tx1">
                    <a:alpha val="80000"/>
                  </a:schemeClr>
                </a:solidFill>
                <a:latin typeface="+mn-lt"/>
              </a:rPr>
              <a:t>sectores</a:t>
            </a:r>
            <a:r>
              <a:rPr lang="en-US" sz="3000" dirty="0">
                <a:solidFill>
                  <a:schemeClr val="tx1">
                    <a:alpha val="80000"/>
                  </a:schemeClr>
                </a:solidFill>
                <a:latin typeface="+mn-lt"/>
              </a:rPr>
              <a:t> e intra-</a:t>
            </a:r>
            <a:r>
              <a:rPr lang="en-US" sz="3000" dirty="0" err="1">
                <a:solidFill>
                  <a:schemeClr val="tx1">
                    <a:alpha val="80000"/>
                  </a:schemeClr>
                </a:solidFill>
                <a:latin typeface="+mn-lt"/>
              </a:rPr>
              <a:t>sectores</a:t>
            </a:r>
            <a:endParaRPr lang="en-US" sz="3000" dirty="0">
              <a:solidFill>
                <a:schemeClr val="tx1">
                  <a:alpha val="80000"/>
                </a:schemeClr>
              </a:solidFill>
              <a:latin typeface="+mn-lt"/>
            </a:endParaRPr>
          </a:p>
          <a:p>
            <a:pPr lvl="0" algn="just"/>
            <a:endParaRPr lang="en-US" sz="3000" dirty="0">
              <a:solidFill>
                <a:schemeClr val="tx1">
                  <a:alpha val="80000"/>
                </a:schemeClr>
              </a:solidFill>
              <a:latin typeface="+mn-lt"/>
            </a:endParaRPr>
          </a:p>
          <a:p>
            <a:pPr marL="0"/>
            <a:endParaRPr lang="en-US" sz="2000" dirty="0">
              <a:solidFill>
                <a:schemeClr val="tx1">
                  <a:alpha val="80000"/>
                </a:schemeClr>
              </a:solidFill>
              <a:latin typeface="+mn-lt"/>
            </a:endParaRPr>
          </a:p>
        </p:txBody>
      </p:sp>
      <p:cxnSp>
        <p:nvCxnSpPr>
          <p:cNvPr id="139" name="Straight Connector 13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2954165B-D12A-464D-9D10-90DC249D4E39}"/>
              </a:ext>
            </a:extLst>
          </p:cNvPr>
          <p:cNvSpPr txBox="1"/>
          <p:nvPr/>
        </p:nvSpPr>
        <p:spPr>
          <a:xfrm>
            <a:off x="774604" y="5932594"/>
            <a:ext cx="4230704" cy="625898"/>
          </a:xfrm>
          <a:prstGeom prst="rect">
            <a:avLst/>
          </a:prstGeom>
          <a:solidFill>
            <a:srgbClr val="000000">
              <a:alpha val="50000"/>
            </a:srgbClr>
          </a:solidFill>
          <a:ln>
            <a:noFill/>
          </a:ln>
        </p:spPr>
        <p:txBody>
          <a:bodyPr wrap="square" rtlCol="0">
            <a:noAutofit/>
          </a:bodyPr>
          <a:lstStyle/>
          <a:p>
            <a:pPr algn="ctr">
              <a:spcAft>
                <a:spcPts val="600"/>
              </a:spcAft>
            </a:pPr>
            <a:r>
              <a:rPr lang="es-CO" sz="1200">
                <a:solidFill>
                  <a:srgbClr val="FFFFFF"/>
                </a:solidFill>
              </a:rPr>
              <a:t>Fuente: Guía metodológica Para la medición y avance del  Balance social – Desarrollada por DGRV – Costa Rica. </a:t>
            </a:r>
          </a:p>
          <a:p>
            <a:pPr algn="ctr">
              <a:spcAft>
                <a:spcPts val="600"/>
              </a:spcAft>
            </a:pPr>
            <a:endParaRPr lang="es-CO" sz="1200">
              <a:solidFill>
                <a:srgbClr val="FFFFFF"/>
              </a:solidFill>
            </a:endParaRPr>
          </a:p>
        </p:txBody>
      </p:sp>
    </p:spTree>
    <p:extLst>
      <p:ext uri="{BB962C8B-B14F-4D97-AF65-F5344CB8AC3E}">
        <p14:creationId xmlns:p14="http://schemas.microsoft.com/office/powerpoint/2010/main" val="2939695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Marcador de contenido 2">
            <a:extLst>
              <a:ext uri="{FF2B5EF4-FFF2-40B4-BE49-F238E27FC236}">
                <a16:creationId xmlns:a16="http://schemas.microsoft.com/office/drawing/2014/main" id="{19BA3D05-F26F-41DE-849B-4BA9B63A34AA}"/>
              </a:ext>
            </a:extLst>
          </p:cNvPr>
          <p:cNvGraphicFramePr>
            <a:graphicFrameLocks noGrp="1"/>
          </p:cNvGraphicFramePr>
          <p:nvPr>
            <p:ph idx="1"/>
          </p:nvPr>
        </p:nvGraphicFramePr>
        <p:xfrm>
          <a:off x="1170724" y="308318"/>
          <a:ext cx="10610459" cy="5887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C0169FA3-B957-4CD9-AA9A-8B24E807638C}"/>
              </a:ext>
            </a:extLst>
          </p:cNvPr>
          <p:cNvSpPr txBox="1"/>
          <p:nvPr/>
        </p:nvSpPr>
        <p:spPr>
          <a:xfrm>
            <a:off x="0" y="5841796"/>
            <a:ext cx="4990803" cy="707886"/>
          </a:xfrm>
          <a:prstGeom prst="rect">
            <a:avLst/>
          </a:prstGeom>
          <a:noFill/>
        </p:spPr>
        <p:txBody>
          <a:bodyPr wrap="square" rtlCol="0">
            <a:spAutoFit/>
          </a:bodyPr>
          <a:lstStyle/>
          <a:p>
            <a:r>
              <a:rPr lang="es-CO" sz="1100" dirty="0"/>
              <a:t>Fuente: Guía metodológica Para la medición y avance del  Balance social – Desarrollada por DGRV – Costa Rica. </a:t>
            </a:r>
          </a:p>
          <a:p>
            <a:endParaRPr lang="es-CO" dirty="0"/>
          </a:p>
        </p:txBody>
      </p:sp>
    </p:spTree>
    <p:extLst>
      <p:ext uri="{BB962C8B-B14F-4D97-AF65-F5344CB8AC3E}">
        <p14:creationId xmlns:p14="http://schemas.microsoft.com/office/powerpoint/2010/main" val="1377484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730949-E4EF-4757-AC39-B5D9593C6860}"/>
              </a:ext>
            </a:extLst>
          </p:cNvPr>
          <p:cNvSpPr>
            <a:spLocks noGrp="1"/>
          </p:cNvSpPr>
          <p:nvPr>
            <p:ph type="title"/>
          </p:nvPr>
        </p:nvSpPr>
        <p:spPr>
          <a:xfrm>
            <a:off x="8129872" y="816423"/>
            <a:ext cx="3141664" cy="5574451"/>
          </a:xfrm>
        </p:spPr>
        <p:txBody>
          <a:bodyPr vert="horz" lIns="91440" tIns="45720" rIns="91440" bIns="45720" rtlCol="0" anchor="ctr">
            <a:normAutofit/>
          </a:bodyPr>
          <a:lstStyle/>
          <a:p>
            <a:pPr algn="ctr"/>
            <a:r>
              <a:rPr lang="en-US" sz="3700" b="1" kern="1200" dirty="0">
                <a:solidFill>
                  <a:schemeClr val="tx1"/>
                </a:solidFill>
                <a:effectLst>
                  <a:outerShdw blurRad="38100" dist="38100" dir="2700000" algn="tl">
                    <a:srgbClr val="000000">
                      <a:alpha val="43137"/>
                    </a:srgbClr>
                  </a:outerShdw>
                </a:effectLst>
                <a:latin typeface="+mj-lt"/>
                <a:ea typeface="+mj-ea"/>
                <a:cs typeface="+mj-cs"/>
              </a:rPr>
              <a:t>METODOLOGÍA DE EVALUACIÓN </a:t>
            </a:r>
          </a:p>
        </p:txBody>
      </p:sp>
      <p:pic>
        <p:nvPicPr>
          <p:cNvPr id="6148" name="Picture 4" descr="Monitoreo y evaluación | CIPPEC">
            <a:extLst>
              <a:ext uri="{FF2B5EF4-FFF2-40B4-BE49-F238E27FC236}">
                <a16:creationId xmlns:a16="http://schemas.microsoft.com/office/drawing/2014/main" id="{806A229A-1166-4C3E-8096-535DAB675D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16423"/>
            <a:ext cx="7486405" cy="522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83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A03F3C91-5D4B-4E25-9CCF-C5D53C87E644}"/>
              </a:ext>
            </a:extLst>
          </p:cNvPr>
          <p:cNvSpPr>
            <a:spLocks noGrp="1"/>
          </p:cNvSpPr>
          <p:nvPr>
            <p:ph type="title"/>
          </p:nvPr>
        </p:nvSpPr>
        <p:spPr>
          <a:xfrm>
            <a:off x="1957515" y="1417518"/>
            <a:ext cx="8276970" cy="482608"/>
          </a:xfrm>
        </p:spPr>
        <p:txBody>
          <a:bodyPr>
            <a:noAutofit/>
          </a:bodyPr>
          <a:lstStyle/>
          <a:p>
            <a:pPr algn="ctr"/>
            <a:r>
              <a:rPr lang="es-ES" sz="3300" b="1" dirty="0">
                <a:effectLst>
                  <a:outerShdw blurRad="38100" dist="38100" dir="2700000" algn="tl">
                    <a:srgbClr val="000000">
                      <a:alpha val="43137"/>
                    </a:srgbClr>
                  </a:outerShdw>
                </a:effectLst>
              </a:rPr>
              <a:t>Herramienta para medición de la gestión social DGRV</a:t>
            </a:r>
          </a:p>
        </p:txBody>
      </p:sp>
      <p:sp>
        <p:nvSpPr>
          <p:cNvPr id="10" name="Marcador de contenido 2">
            <a:extLst>
              <a:ext uri="{FF2B5EF4-FFF2-40B4-BE49-F238E27FC236}">
                <a16:creationId xmlns:a16="http://schemas.microsoft.com/office/drawing/2014/main" id="{D1095238-7F65-4756-9122-F107BFDD8E3D}"/>
              </a:ext>
            </a:extLst>
          </p:cNvPr>
          <p:cNvSpPr>
            <a:spLocks noGrp="1"/>
          </p:cNvSpPr>
          <p:nvPr>
            <p:ph idx="1"/>
          </p:nvPr>
        </p:nvSpPr>
        <p:spPr>
          <a:xfrm>
            <a:off x="437711" y="2414812"/>
            <a:ext cx="11316578" cy="2028376"/>
          </a:xfrm>
        </p:spPr>
        <p:txBody>
          <a:bodyPr>
            <a:noAutofit/>
          </a:bodyPr>
          <a:lstStyle/>
          <a:p>
            <a:pPr marL="0" indent="0" algn="just">
              <a:lnSpc>
                <a:spcPct val="150000"/>
              </a:lnSpc>
              <a:buNone/>
            </a:pPr>
            <a:r>
              <a:rPr lang="es-CO" sz="2000" dirty="0"/>
              <a:t>Es una herramienta de gestión que recoge </a:t>
            </a:r>
            <a:r>
              <a:rPr lang="es-CO" sz="2000" b="1" dirty="0"/>
              <a:t>resultados cuantitativos</a:t>
            </a:r>
            <a:r>
              <a:rPr lang="es-CO" sz="2000" dirty="0"/>
              <a:t> y </a:t>
            </a:r>
            <a:r>
              <a:rPr lang="es-CO" sz="2000" b="1" dirty="0"/>
              <a:t>cualitativos</a:t>
            </a:r>
            <a:r>
              <a:rPr lang="es-CO" sz="2000" dirty="0"/>
              <a:t> del cumplimiento de la Responsabilidad Social Cooperativa y solidaria, permitiendo evaluar, analizar y monitorear las áreas que ejecutan los diferentes programas sociales de acuerdo a los principios de economía solidaria.</a:t>
            </a:r>
          </a:p>
          <a:p>
            <a:pPr marL="0" indent="0" algn="just">
              <a:lnSpc>
                <a:spcPct val="150000"/>
              </a:lnSpc>
              <a:buNone/>
            </a:pPr>
            <a:r>
              <a:rPr lang="es-CO" sz="2000" dirty="0"/>
              <a:t>De esta manera, se convierte en un </a:t>
            </a:r>
            <a:r>
              <a:rPr lang="es-CO" sz="2000" b="1" dirty="0"/>
              <a:t>diagnóstico</a:t>
            </a:r>
            <a:r>
              <a:rPr lang="es-CO" sz="2000" dirty="0"/>
              <a:t> que hace visible las acciones sociales de manera integral, evidenciando además aquello que es inherente al quehacer cooperativo-solidario  y que forma parte de la responsabilidad social.</a:t>
            </a:r>
            <a:endParaRPr lang="en-US" sz="2000" spc="-55" dirty="0">
              <a:cs typeface="Calibri"/>
            </a:endParaRPr>
          </a:p>
          <a:p>
            <a:pPr marL="0" indent="0" algn="just">
              <a:lnSpc>
                <a:spcPct val="150000"/>
              </a:lnSpc>
              <a:buNone/>
            </a:pPr>
            <a:r>
              <a:rPr lang="es-CO" sz="2000" dirty="0"/>
              <a:t> </a:t>
            </a:r>
          </a:p>
          <a:p>
            <a:pPr algn="just"/>
            <a:endParaRPr lang="es-ES" sz="2000" dirty="0"/>
          </a:p>
        </p:txBody>
      </p:sp>
    </p:spTree>
    <p:extLst>
      <p:ext uri="{BB962C8B-B14F-4D97-AF65-F5344CB8AC3E}">
        <p14:creationId xmlns:p14="http://schemas.microsoft.com/office/powerpoint/2010/main" val="42514364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743</TotalTime>
  <Words>2002</Words>
  <Application>Microsoft Office PowerPoint</Application>
  <PresentationFormat>Panorámica</PresentationFormat>
  <Paragraphs>308</Paragraphs>
  <Slides>32</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32</vt:i4>
      </vt:variant>
    </vt:vector>
  </HeadingPairs>
  <TitlesOfParts>
    <vt:vector size="40" baseType="lpstr">
      <vt:lpstr>Arial</vt:lpstr>
      <vt:lpstr>Arial Narrow</vt:lpstr>
      <vt:lpstr>Calibri</vt:lpstr>
      <vt:lpstr>Calibri Light</vt:lpstr>
      <vt:lpstr>Nexa Black</vt:lpstr>
      <vt:lpstr>Nexa Regular</vt:lpstr>
      <vt:lpstr>Tahoma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METODOLOGÍA DE EVALUACIÓN </vt:lpstr>
      <vt:lpstr>Herramienta para medición de la gestión social DGRV</vt:lpstr>
      <vt:lpstr>BASES METODOLÓGICAS</vt:lpstr>
      <vt:lpstr>Estructura del modelo. </vt:lpstr>
      <vt:lpstr>ESTRUCTURA INDICADORES DE GESTIÓN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RESUMEN DE RESULTADOS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Aplicación y experiencias en Colombia </vt:lpstr>
      <vt:lpstr>Fuentes consultadas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 Arroyave Espinosa</dc:creator>
  <cp:lastModifiedBy>Leslie Yoandra Rodriguez Ortiz</cp:lastModifiedBy>
  <cp:revision>25</cp:revision>
  <dcterms:created xsi:type="dcterms:W3CDTF">2020-02-17T21:23:46Z</dcterms:created>
  <dcterms:modified xsi:type="dcterms:W3CDTF">2021-10-06T02:42:08Z</dcterms:modified>
</cp:coreProperties>
</file>